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20"/>
  </p:notesMasterIdLst>
  <p:sldIdLst>
    <p:sldId id="277" r:id="rId2"/>
    <p:sldId id="261" r:id="rId3"/>
    <p:sldId id="300" r:id="rId4"/>
    <p:sldId id="285" r:id="rId5"/>
    <p:sldId id="286" r:id="rId6"/>
    <p:sldId id="287" r:id="rId7"/>
    <p:sldId id="260" r:id="rId8"/>
    <p:sldId id="301" r:id="rId9"/>
    <p:sldId id="298" r:id="rId10"/>
    <p:sldId id="295" r:id="rId11"/>
    <p:sldId id="293" r:id="rId12"/>
    <p:sldId id="303" r:id="rId13"/>
    <p:sldId id="294" r:id="rId14"/>
    <p:sldId id="291" r:id="rId15"/>
    <p:sldId id="302" r:id="rId16"/>
    <p:sldId id="284" r:id="rId17"/>
    <p:sldId id="304" r:id="rId18"/>
    <p:sldId id="25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6" autoAdjust="0"/>
    <p:restoredTop sz="94660"/>
  </p:normalViewPr>
  <p:slideViewPr>
    <p:cSldViewPr snapToGrid="0">
      <p:cViewPr varScale="1">
        <p:scale>
          <a:sx n="66" d="100"/>
          <a:sy n="66" d="100"/>
        </p:scale>
        <p:origin x="69" y="2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565D-52F4-4494-8745-20F3E3751C5E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47505-DFF9-45D9-BACA-7B1B5F640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8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B8D72-21F9-4AC4-ADF2-FAB990FFD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7848DA-24AF-4099-B412-39A413986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32E76-8DB6-404D-9918-D5F0FB97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7532A-731F-4F98-8687-FAA6EDCB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6CBEBA-642D-40FF-9EED-2E51A5C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63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8C5A9-253C-4A67-A0DD-B97E60EC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0B8FC1-50F5-4EB4-B57B-1DCA795DD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1EF3C-BB97-4572-BD93-97F2F7A8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AFD6E-58F2-4BB3-8108-2825D9EB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F21FB-B76E-4C31-B70B-1B09F8CE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2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F25EC7-C2DE-492B-AB78-AF9AE43ED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ADAF64-7492-4E0A-940F-8B7F63896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75487-48FB-4FDC-B5CC-A56624ABD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09C42-DEAA-49FD-8088-0735C534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4D445-9D08-465D-8DD6-CAC38B1D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9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16B5-B8EC-48D3-B70A-9FD8D60B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3FF69-AB4E-4244-B85E-17EFED7D2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6D65B-E374-4174-BA08-11F782C1E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3FBD0-164C-4959-B7DE-C1610AB4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D9801A-A2B4-4B80-856F-6E1304A5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8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20778-7289-4C51-8972-EB3BB470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D22477-2F4C-444F-B310-671715F34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323DF-4925-437E-9BCC-78F79D003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3A9F6-F490-4DAC-82C8-31792A5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60F22-419C-4B6E-BCA3-DF557D61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5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59A2D-E662-421B-BED1-F70F943A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60006B-CBCC-40F5-A40C-41B026B5D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2DEA42-F235-4A77-9A2A-0CC5F063F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178B3C-92FE-4E0F-9C44-4AC78290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44E61E-6EBE-44D0-BD28-3F432A0B4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567CD3-549E-4161-B4CC-41E68786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1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9B73B-DC32-4E9E-9983-60B08133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7AEE6-F2B3-4A10-8CA7-690E4FDCC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A4E546-C453-4F2E-B0B0-42290DFB5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B29DA4-0D35-4A1A-8DBA-0598B599E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C11350-B451-4498-B40C-0B9E923D10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CAD4D8-248A-4F26-89C0-0600758D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E8DAE7-8522-4D38-B6E1-3E04E5A6A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DF6227-7985-41B3-8418-5DAF8325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05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2AA4-0F21-4065-BCE5-5EE29C89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B76673-0110-4CAC-801F-7BE0787C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B2CAD2-05CF-4CAF-A7F7-24F656D2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AEF2B-04B8-4F3F-86BB-8F0D8C9D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576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6577F3-9BA8-4DF1-B7E8-F86F38A12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96F911-FA09-4A41-834C-72B9E7CF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BEE693-E82A-4206-BBA4-55EE6CC0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8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1D0F1-079F-4FC6-88C3-109C4BE5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6BB1F-089A-4FAC-8C93-5FD7528B6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91F724-1BEE-4FD1-AAA1-1DE34A605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47190D-0A7E-44EE-B750-0C72C60D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6AA51D-E011-4C80-8DFB-ECEF5BD5E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46756-9803-44D9-9883-832F61B4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49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E026-4C23-4BD6-BF68-C979D838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DDD728-F8C7-4579-BF5B-015322163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10C1A9-ACF6-4922-BE7F-D941942F2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DE487-C9B4-43AB-8A9B-A4AB729AC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210098-A915-4BC4-A4BF-B36E78FC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602D59-18B0-47D7-960D-12CB6F4B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67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5EAAA6-3A75-47AA-9BC9-5AEF3901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27656-F333-4CAE-8F7F-810AB40A6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F8388-EBF9-4460-BDE0-1B965F297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598CD-8361-4AF4-BC74-F4138FFE7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2F0332-5F74-426E-8464-0799442D4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4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red-arrow-best-arrow-awesome-arrow-2718071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3121A68-A06F-4CD4-9F2F-24F89B846672}"/>
              </a:ext>
            </a:extLst>
          </p:cNvPr>
          <p:cNvGrpSpPr/>
          <p:nvPr/>
        </p:nvGrpSpPr>
        <p:grpSpPr>
          <a:xfrm>
            <a:off x="0" y="-13998"/>
            <a:ext cx="1767752" cy="6871998"/>
            <a:chOff x="0" y="-13998"/>
            <a:chExt cx="1767752" cy="687199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2CF7009-3156-48E2-9231-11063C7D3A37}"/>
                </a:ext>
              </a:extLst>
            </p:cNvPr>
            <p:cNvGrpSpPr/>
            <p:nvPr/>
          </p:nvGrpSpPr>
          <p:grpSpPr>
            <a:xfrm>
              <a:off x="221215" y="233361"/>
              <a:ext cx="1407559" cy="6192223"/>
              <a:chOff x="6438691" y="-115590"/>
              <a:chExt cx="2219325" cy="6192223"/>
            </a:xfrm>
          </p:grpSpPr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6F553D32-F92D-4803-A71D-CCDF52F74E02}"/>
                  </a:ext>
                </a:extLst>
              </p:cNvPr>
              <p:cNvSpPr/>
              <p:nvPr/>
            </p:nvSpPr>
            <p:spPr>
              <a:xfrm rot="19800000">
                <a:off x="6438691" y="-11559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DFA6F212-12FD-4004-BB0A-C189DC156BB3}"/>
                  </a:ext>
                </a:extLst>
              </p:cNvPr>
              <p:cNvSpPr/>
              <p:nvPr/>
            </p:nvSpPr>
            <p:spPr>
              <a:xfrm rot="19800000">
                <a:off x="6438691" y="326031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C0FC1D0F-2583-4EB2-844F-98F62CF3BCB2}"/>
                  </a:ext>
                </a:extLst>
              </p:cNvPr>
              <p:cNvSpPr/>
              <p:nvPr/>
            </p:nvSpPr>
            <p:spPr>
              <a:xfrm rot="19800000">
                <a:off x="6438691" y="76765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351F8A03-4F3E-40EF-A0DA-AC46D5F55DFB}"/>
                  </a:ext>
                </a:extLst>
              </p:cNvPr>
              <p:cNvSpPr/>
              <p:nvPr/>
            </p:nvSpPr>
            <p:spPr>
              <a:xfrm rot="19800000">
                <a:off x="6438691" y="120927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CD90F16C-3820-4E9C-AF94-83CDD017F875}"/>
                  </a:ext>
                </a:extLst>
              </p:cNvPr>
              <p:cNvSpPr/>
              <p:nvPr/>
            </p:nvSpPr>
            <p:spPr>
              <a:xfrm rot="19800000">
                <a:off x="6438691" y="165089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73A6B647-4B6E-4A80-8F66-66797383A86A}"/>
                  </a:ext>
                </a:extLst>
              </p:cNvPr>
              <p:cNvSpPr/>
              <p:nvPr/>
            </p:nvSpPr>
            <p:spPr>
              <a:xfrm rot="19800000">
                <a:off x="6438691" y="2092516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56DB3FA-B0F3-44A9-9663-799E1AB35A25}"/>
                  </a:ext>
                </a:extLst>
              </p:cNvPr>
              <p:cNvSpPr/>
              <p:nvPr/>
            </p:nvSpPr>
            <p:spPr>
              <a:xfrm rot="19800000">
                <a:off x="6438691" y="253413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493539CE-F02D-4DCA-980E-2C9F1179E0CC}"/>
                  </a:ext>
                </a:extLst>
              </p:cNvPr>
              <p:cNvSpPr/>
              <p:nvPr/>
            </p:nvSpPr>
            <p:spPr>
              <a:xfrm rot="19800000">
                <a:off x="6438691" y="2975759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72DFF4E2-F9EC-48B8-B000-7ED5D2CBBF46}"/>
                  </a:ext>
                </a:extLst>
              </p:cNvPr>
              <p:cNvSpPr/>
              <p:nvPr/>
            </p:nvSpPr>
            <p:spPr>
              <a:xfrm rot="19800000">
                <a:off x="6438691" y="341738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496D4D7A-91FA-474E-B459-90783BEB4C40}"/>
                  </a:ext>
                </a:extLst>
              </p:cNvPr>
              <p:cNvSpPr/>
              <p:nvPr/>
            </p:nvSpPr>
            <p:spPr>
              <a:xfrm rot="19800000">
                <a:off x="6438691" y="3859002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548B46A3-3A36-4166-A158-DED7E08FF8ED}"/>
                  </a:ext>
                </a:extLst>
              </p:cNvPr>
              <p:cNvSpPr/>
              <p:nvPr/>
            </p:nvSpPr>
            <p:spPr>
              <a:xfrm rot="19800000">
                <a:off x="6438691" y="430062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E49BCC58-777A-4AC6-981B-06901972C0C5}"/>
                  </a:ext>
                </a:extLst>
              </p:cNvPr>
              <p:cNvSpPr/>
              <p:nvPr/>
            </p:nvSpPr>
            <p:spPr>
              <a:xfrm rot="19800000">
                <a:off x="6438691" y="474224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73581A12-8326-4EA4-9127-48511A4FCF48}"/>
                  </a:ext>
                </a:extLst>
              </p:cNvPr>
              <p:cNvSpPr/>
              <p:nvPr/>
            </p:nvSpPr>
            <p:spPr>
              <a:xfrm rot="19800000">
                <a:off x="6438691" y="518386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27C860A4-41B4-420F-87E6-619EE3140FB6}"/>
                  </a:ext>
                </a:extLst>
              </p:cNvPr>
              <p:cNvSpPr/>
              <p:nvPr/>
            </p:nvSpPr>
            <p:spPr>
              <a:xfrm rot="19800000">
                <a:off x="6438691" y="5625487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3D0BE384-19CB-48AE-9195-96A4E5812E6A}"/>
                  </a:ext>
                </a:extLst>
              </p:cNvPr>
              <p:cNvSpPr/>
              <p:nvPr/>
            </p:nvSpPr>
            <p:spPr>
              <a:xfrm rot="19800000">
                <a:off x="6438691" y="606710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8E1FAC-2FE0-4666-8BB8-FE3DE7A37585}"/>
                </a:ext>
              </a:extLst>
            </p:cNvPr>
            <p:cNvSpPr/>
            <p:nvPr/>
          </p:nvSpPr>
          <p:spPr>
            <a:xfrm>
              <a:off x="1536257" y="-13998"/>
              <a:ext cx="231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86000"/>
                  </a:schemeClr>
                </a:gs>
                <a:gs pos="50000">
                  <a:schemeClr val="bg1">
                    <a:shade val="67500"/>
                    <a:satMod val="115000"/>
                    <a:alpha val="84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37EEC61-422D-4550-978D-175388A9FD24}"/>
                </a:ext>
              </a:extLst>
            </p:cNvPr>
            <p:cNvSpPr/>
            <p:nvPr/>
          </p:nvSpPr>
          <p:spPr>
            <a:xfrm>
              <a:off x="0" y="1"/>
              <a:ext cx="305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1D75F86-C6CF-4AE7-A1C8-F00283DF023C}"/>
                </a:ext>
              </a:extLst>
            </p:cNvPr>
            <p:cNvGrpSpPr/>
            <p:nvPr/>
          </p:nvGrpSpPr>
          <p:grpSpPr>
            <a:xfrm flipV="1">
              <a:off x="221214" y="261816"/>
              <a:ext cx="1407559" cy="6192223"/>
              <a:chOff x="6438691" y="-115590"/>
              <a:chExt cx="2219325" cy="6192223"/>
            </a:xfrm>
          </p:grpSpPr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00237A31-AB6E-444A-854D-339DC9FD6646}"/>
                  </a:ext>
                </a:extLst>
              </p:cNvPr>
              <p:cNvSpPr/>
              <p:nvPr/>
            </p:nvSpPr>
            <p:spPr>
              <a:xfrm rot="19800000">
                <a:off x="6438691" y="-11559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3CA1F648-A2BB-4136-B8F8-D98E30828C8F}"/>
                  </a:ext>
                </a:extLst>
              </p:cNvPr>
              <p:cNvSpPr/>
              <p:nvPr/>
            </p:nvSpPr>
            <p:spPr>
              <a:xfrm rot="19800000">
                <a:off x="6438691" y="326031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EFBEB5EA-EBE1-40C0-933A-3B15733E3943}"/>
                  </a:ext>
                </a:extLst>
              </p:cNvPr>
              <p:cNvSpPr/>
              <p:nvPr/>
            </p:nvSpPr>
            <p:spPr>
              <a:xfrm rot="19800000">
                <a:off x="6438691" y="76765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BB926B98-F099-4CC3-8B91-0ABC192F4EE2}"/>
                  </a:ext>
                </a:extLst>
              </p:cNvPr>
              <p:cNvSpPr/>
              <p:nvPr/>
            </p:nvSpPr>
            <p:spPr>
              <a:xfrm rot="19800000">
                <a:off x="6438691" y="120927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A0731C0A-EBF5-43DA-931B-F50B0C31518C}"/>
                  </a:ext>
                </a:extLst>
              </p:cNvPr>
              <p:cNvSpPr/>
              <p:nvPr/>
            </p:nvSpPr>
            <p:spPr>
              <a:xfrm rot="19800000">
                <a:off x="6438691" y="165089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D6E2942C-97E2-4966-B80C-D2A3006C031B}"/>
                  </a:ext>
                </a:extLst>
              </p:cNvPr>
              <p:cNvSpPr/>
              <p:nvPr/>
            </p:nvSpPr>
            <p:spPr>
              <a:xfrm rot="19800000">
                <a:off x="6438691" y="2092516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1A979EAD-0A8C-4CE2-9335-DAD3ED34DCD9}"/>
                  </a:ext>
                </a:extLst>
              </p:cNvPr>
              <p:cNvSpPr/>
              <p:nvPr/>
            </p:nvSpPr>
            <p:spPr>
              <a:xfrm rot="19800000">
                <a:off x="6438691" y="253413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D593C336-5B15-4EAC-A320-F06738CA07C9}"/>
                  </a:ext>
                </a:extLst>
              </p:cNvPr>
              <p:cNvSpPr/>
              <p:nvPr/>
            </p:nvSpPr>
            <p:spPr>
              <a:xfrm rot="19800000">
                <a:off x="6438691" y="2975759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312C8DE8-0611-4BC2-AACD-51EA045A0C04}"/>
                  </a:ext>
                </a:extLst>
              </p:cNvPr>
              <p:cNvSpPr/>
              <p:nvPr/>
            </p:nvSpPr>
            <p:spPr>
              <a:xfrm rot="19800000">
                <a:off x="6438691" y="341738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EEDC6BFC-DBD9-4ECA-80FA-6F43ABD73662}"/>
                  </a:ext>
                </a:extLst>
              </p:cNvPr>
              <p:cNvSpPr/>
              <p:nvPr/>
            </p:nvSpPr>
            <p:spPr>
              <a:xfrm rot="19800000">
                <a:off x="6438691" y="3859002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BB56018-8BCF-4E12-94A1-40FCC6A399D1}"/>
                  </a:ext>
                </a:extLst>
              </p:cNvPr>
              <p:cNvSpPr/>
              <p:nvPr/>
            </p:nvSpPr>
            <p:spPr>
              <a:xfrm rot="19800000">
                <a:off x="6438691" y="430062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F982A2-668F-4BE8-8935-ABA0E21C9F0B}"/>
                  </a:ext>
                </a:extLst>
              </p:cNvPr>
              <p:cNvSpPr/>
              <p:nvPr/>
            </p:nvSpPr>
            <p:spPr>
              <a:xfrm rot="19800000">
                <a:off x="6438691" y="474224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DA3D7E9E-0839-45B0-99B8-B839152F9AFF}"/>
                  </a:ext>
                </a:extLst>
              </p:cNvPr>
              <p:cNvSpPr/>
              <p:nvPr/>
            </p:nvSpPr>
            <p:spPr>
              <a:xfrm rot="19800000">
                <a:off x="6438691" y="518386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199D9FC3-E630-414D-B1A7-5FAE4CC31CC3}"/>
                  </a:ext>
                </a:extLst>
              </p:cNvPr>
              <p:cNvSpPr/>
              <p:nvPr/>
            </p:nvSpPr>
            <p:spPr>
              <a:xfrm rot="19800000">
                <a:off x="6438691" y="5625487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9EF9BAD5-7C58-40FD-AB5A-8C684F6B60D1}"/>
                  </a:ext>
                </a:extLst>
              </p:cNvPr>
              <p:cNvSpPr/>
              <p:nvPr/>
            </p:nvSpPr>
            <p:spPr>
              <a:xfrm rot="19800000">
                <a:off x="6438691" y="606710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27" name="그림 126">
            <a:extLst>
              <a:ext uri="{FF2B5EF4-FFF2-40B4-BE49-F238E27FC236}">
                <a16:creationId xmlns:a16="http://schemas.microsoft.com/office/drawing/2014/main" id="{D6C2D0C0-72A3-4439-A8B8-C5E26136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28" y="1703804"/>
            <a:ext cx="3660940" cy="3660940"/>
          </a:xfrm>
          <a:prstGeom prst="rect">
            <a:avLst/>
          </a:prstGeom>
          <a:effectLst>
            <a:outerShdw blurRad="266700" dist="2667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3BE56E-6BC5-4AD2-AD4E-5D1D816C61C2}"/>
              </a:ext>
            </a:extLst>
          </p:cNvPr>
          <p:cNvGrpSpPr/>
          <p:nvPr/>
        </p:nvGrpSpPr>
        <p:grpSpPr>
          <a:xfrm>
            <a:off x="-3444025" y="-475844"/>
            <a:ext cx="9501925" cy="7953056"/>
            <a:chOff x="-3282552" y="-327050"/>
            <a:chExt cx="9501925" cy="795305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D9DA755-2BCA-4B19-BC68-87AF27C84D85}"/>
                </a:ext>
              </a:extLst>
            </p:cNvPr>
            <p:cNvSpPr/>
            <p:nvPr/>
          </p:nvSpPr>
          <p:spPr>
            <a:xfrm>
              <a:off x="1688657" y="138402"/>
              <a:ext cx="231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19000"/>
                  </a:schemeClr>
                </a:gs>
                <a:gs pos="50000">
                  <a:schemeClr val="bg1">
                    <a:shade val="67500"/>
                    <a:satMod val="115000"/>
                    <a:alpha val="15000"/>
                  </a:schemeClr>
                </a:gs>
                <a:gs pos="100000">
                  <a:schemeClr val="bg1">
                    <a:shade val="100000"/>
                    <a:satMod val="115000"/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125336E2-083C-425A-9B8F-830098597F6B}"/>
                </a:ext>
              </a:extLst>
            </p:cNvPr>
            <p:cNvGrpSpPr/>
            <p:nvPr/>
          </p:nvGrpSpPr>
          <p:grpSpPr>
            <a:xfrm>
              <a:off x="-3282552" y="-327050"/>
              <a:ext cx="9394758" cy="7953056"/>
              <a:chOff x="-2674849" y="-307098"/>
              <a:chExt cx="8741822" cy="7780704"/>
            </a:xfrm>
          </p:grpSpPr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A20D04D-F0ED-4B7F-88B2-37D91D22C591}"/>
                  </a:ext>
                </a:extLst>
              </p:cNvPr>
              <p:cNvSpPr/>
              <p:nvPr/>
            </p:nvSpPr>
            <p:spPr>
              <a:xfrm>
                <a:off x="206102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2D350640-A5AB-4808-8600-2D68F93373CE}"/>
                  </a:ext>
                </a:extLst>
              </p:cNvPr>
              <p:cNvSpPr/>
              <p:nvPr/>
            </p:nvSpPr>
            <p:spPr>
              <a:xfrm>
                <a:off x="1722752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305AB365-75A9-4D12-B38C-5E89EE4F1641}"/>
                  </a:ext>
                </a:extLst>
              </p:cNvPr>
              <p:cNvSpPr/>
              <p:nvPr/>
            </p:nvSpPr>
            <p:spPr>
              <a:xfrm>
                <a:off x="1384475" y="0"/>
                <a:ext cx="37392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739244"/>
                  <a:gd name="connsiteY0" fmla="*/ 0 h 6966857"/>
                  <a:gd name="connsiteX1" fmla="*/ 3739244 w 3739244"/>
                  <a:gd name="connsiteY1" fmla="*/ 3551163 h 6966857"/>
                  <a:gd name="connsiteX2" fmla="*/ 0 w 37392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9244" h="6966857">
                    <a:moveTo>
                      <a:pt x="798287" y="0"/>
                    </a:moveTo>
                    <a:cubicBezTo>
                      <a:pt x="1243392" y="1228877"/>
                      <a:pt x="3729568" y="1814287"/>
                      <a:pt x="3739244" y="3551163"/>
                    </a:cubicBezTo>
                    <a:cubicBezTo>
                      <a:pt x="3666673" y="5786363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CECDB333-7F1C-480D-982A-4BC6B26965EC}"/>
                  </a:ext>
                </a:extLst>
              </p:cNvPr>
              <p:cNvSpPr/>
              <p:nvPr/>
            </p:nvSpPr>
            <p:spPr>
              <a:xfrm>
                <a:off x="707921" y="0"/>
                <a:ext cx="38154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815444"/>
                  <a:gd name="connsiteY0" fmla="*/ 0 h 6966857"/>
                  <a:gd name="connsiteX1" fmla="*/ 3815444 w 3815444"/>
                  <a:gd name="connsiteY1" fmla="*/ 3570515 h 6966857"/>
                  <a:gd name="connsiteX2" fmla="*/ 0 w 38154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5444" h="6966857">
                    <a:moveTo>
                      <a:pt x="798287" y="0"/>
                    </a:moveTo>
                    <a:cubicBezTo>
                      <a:pt x="1243392" y="1228877"/>
                      <a:pt x="3805768" y="1833639"/>
                      <a:pt x="3815444" y="3570515"/>
                    </a:cubicBezTo>
                    <a:cubicBezTo>
                      <a:pt x="37428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3C81994D-355D-4BFC-9AE4-B4056A6E2FBB}"/>
                  </a:ext>
                </a:extLst>
              </p:cNvPr>
              <p:cNvSpPr/>
              <p:nvPr/>
            </p:nvSpPr>
            <p:spPr>
              <a:xfrm>
                <a:off x="-306910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96B8F78B-A6F5-4BA1-A6F3-2DD628DC4563}"/>
                  </a:ext>
                </a:extLst>
              </p:cNvPr>
              <p:cNvSpPr/>
              <p:nvPr/>
            </p:nvSpPr>
            <p:spPr>
              <a:xfrm>
                <a:off x="-1321741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EED1292-6544-4327-B4ED-F34AA170CA7D}"/>
                  </a:ext>
                </a:extLst>
              </p:cNvPr>
              <p:cNvSpPr/>
              <p:nvPr/>
            </p:nvSpPr>
            <p:spPr>
              <a:xfrm>
                <a:off x="-267484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33E90F7B-3E60-4D8B-B8E9-D8A814A9DC02}"/>
                  </a:ext>
                </a:extLst>
              </p:cNvPr>
              <p:cNvGrpSpPr/>
              <p:nvPr/>
            </p:nvGrpSpPr>
            <p:grpSpPr>
              <a:xfrm>
                <a:off x="-63500" y="-307098"/>
                <a:ext cx="6121400" cy="7780704"/>
                <a:chOff x="-63500" y="-307098"/>
                <a:chExt cx="6121400" cy="7780704"/>
              </a:xfrm>
            </p:grpSpPr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8F486424-F1DF-40A8-BCF1-4FF38D920FF2}"/>
                    </a:ext>
                  </a:extLst>
                </p:cNvPr>
                <p:cNvSpPr/>
                <p:nvPr/>
              </p:nvSpPr>
              <p:spPr>
                <a:xfrm>
                  <a:off x="-25400" y="257810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4F393C86-5E08-448E-983F-FCAE9789F0B4}"/>
                    </a:ext>
                  </a:extLst>
                </p:cNvPr>
                <p:cNvSpPr/>
                <p:nvPr/>
              </p:nvSpPr>
              <p:spPr>
                <a:xfrm>
                  <a:off x="-12700" y="3483474"/>
                  <a:ext cx="6070600" cy="101600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  <a:gd name="connsiteX0" fmla="*/ 0 w 6070600"/>
                    <a:gd name="connsiteY0" fmla="*/ 0 h 581868"/>
                    <a:gd name="connsiteX1" fmla="*/ 3721100 w 6070600"/>
                    <a:gd name="connsiteY1" fmla="*/ 533400 h 581868"/>
                    <a:gd name="connsiteX2" fmla="*/ 6070600 w 6070600"/>
                    <a:gd name="connsiteY2" fmla="*/ 419100 h 58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70600" h="581868">
                      <a:moveTo>
                        <a:pt x="0" y="0"/>
                      </a:moveTo>
                      <a:cubicBezTo>
                        <a:pt x="1359958" y="348191"/>
                        <a:pt x="2707217" y="416983"/>
                        <a:pt x="3721100" y="533400"/>
                      </a:cubicBezTo>
                      <a:cubicBezTo>
                        <a:pt x="4734983" y="649817"/>
                        <a:pt x="5402791" y="534458"/>
                        <a:pt x="6070600" y="4191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자유형: 도형 139">
                  <a:extLst>
                    <a:ext uri="{FF2B5EF4-FFF2-40B4-BE49-F238E27FC236}">
                      <a16:creationId xmlns:a16="http://schemas.microsoft.com/office/drawing/2014/main" id="{FA9E94AF-D39D-4E0B-93DB-5FF404A831BA}"/>
                    </a:ext>
                  </a:extLst>
                </p:cNvPr>
                <p:cNvSpPr/>
                <p:nvPr/>
              </p:nvSpPr>
              <p:spPr>
                <a:xfrm>
                  <a:off x="0" y="1767632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7E0DA57-C6CB-42BA-946F-C1C3199C065A}"/>
                    </a:ext>
                  </a:extLst>
                </p:cNvPr>
                <p:cNvSpPr/>
                <p:nvPr/>
              </p:nvSpPr>
              <p:spPr>
                <a:xfrm>
                  <a:off x="-25400" y="1240926"/>
                  <a:ext cx="514911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A6521F2D-3067-4D1C-853A-4168CFB7E223}"/>
                    </a:ext>
                  </a:extLst>
                </p:cNvPr>
                <p:cNvSpPr/>
                <p:nvPr/>
              </p:nvSpPr>
              <p:spPr>
                <a:xfrm>
                  <a:off x="0" y="777720"/>
                  <a:ext cx="4523365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0156C651-349E-4920-B77A-938EEEE04325}"/>
                    </a:ext>
                  </a:extLst>
                </p:cNvPr>
                <p:cNvSpPr/>
                <p:nvPr/>
              </p:nvSpPr>
              <p:spPr>
                <a:xfrm>
                  <a:off x="-25400" y="416114"/>
                  <a:ext cx="4062711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6FBA513A-2F17-452E-8D0F-EB66454839B0}"/>
                    </a:ext>
                  </a:extLst>
                </p:cNvPr>
                <p:cNvSpPr/>
                <p:nvPr/>
              </p:nvSpPr>
              <p:spPr>
                <a:xfrm>
                  <a:off x="0" y="54508"/>
                  <a:ext cx="3392124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자유형: 도형 144">
                  <a:extLst>
                    <a:ext uri="{FF2B5EF4-FFF2-40B4-BE49-F238E27FC236}">
                      <a16:creationId xmlns:a16="http://schemas.microsoft.com/office/drawing/2014/main" id="{F6981C45-CC9A-4A98-8D49-9BD7466B5D99}"/>
                    </a:ext>
                  </a:extLst>
                </p:cNvPr>
                <p:cNvSpPr/>
                <p:nvPr/>
              </p:nvSpPr>
              <p:spPr>
                <a:xfrm>
                  <a:off x="0" y="-307098"/>
                  <a:ext cx="3149602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4315B8AE-CE7D-4447-8955-49CEE6321618}"/>
                    </a:ext>
                  </a:extLst>
                </p:cNvPr>
                <p:cNvSpPr/>
                <p:nvPr/>
              </p:nvSpPr>
              <p:spPr>
                <a:xfrm flipV="1">
                  <a:off x="-63500" y="410814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49FEF4D3-CC91-42CC-9DD3-1304390C66A0}"/>
                    </a:ext>
                  </a:extLst>
                </p:cNvPr>
                <p:cNvSpPr/>
                <p:nvPr/>
              </p:nvSpPr>
              <p:spPr>
                <a:xfrm flipV="1">
                  <a:off x="-38100" y="4537608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1ABDD794-6AC8-4803-BBFD-1D1D0D86F138}"/>
                    </a:ext>
                  </a:extLst>
                </p:cNvPr>
                <p:cNvSpPr/>
                <p:nvPr/>
              </p:nvSpPr>
              <p:spPr>
                <a:xfrm flipV="1">
                  <a:off x="1" y="5064314"/>
                  <a:ext cx="499110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128953C5-0CEB-49B3-B921-6A01D962A588}"/>
                    </a:ext>
                  </a:extLst>
                </p:cNvPr>
                <p:cNvSpPr/>
                <p:nvPr/>
              </p:nvSpPr>
              <p:spPr>
                <a:xfrm flipV="1">
                  <a:off x="-1" y="5527520"/>
                  <a:ext cx="433748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7C2B745A-35FA-484C-9514-56A44574B650}"/>
                    </a:ext>
                  </a:extLst>
                </p:cNvPr>
                <p:cNvSpPr/>
                <p:nvPr/>
              </p:nvSpPr>
              <p:spPr>
                <a:xfrm flipV="1">
                  <a:off x="0" y="5889126"/>
                  <a:ext cx="356870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E8570277-22A5-4C7B-A9A5-FAA3351F39D1}"/>
                    </a:ext>
                  </a:extLst>
                </p:cNvPr>
                <p:cNvSpPr/>
                <p:nvPr/>
              </p:nvSpPr>
              <p:spPr>
                <a:xfrm flipV="1">
                  <a:off x="-38100" y="6250732"/>
                  <a:ext cx="2775683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48806A64-7D0A-406D-9BF8-1E3572FC0160}"/>
                    </a:ext>
                  </a:extLst>
                </p:cNvPr>
                <p:cNvSpPr/>
                <p:nvPr/>
              </p:nvSpPr>
              <p:spPr>
                <a:xfrm flipV="1">
                  <a:off x="-38100" y="6612338"/>
                  <a:ext cx="2140616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172F71AF-C694-4FD1-AC56-EEC58F09973F}"/>
                </a:ext>
              </a:extLst>
            </p:cNvPr>
            <p:cNvGrpSpPr/>
            <p:nvPr/>
          </p:nvGrpSpPr>
          <p:grpSpPr>
            <a:xfrm>
              <a:off x="-2522449" y="-154698"/>
              <a:ext cx="8741822" cy="7780704"/>
              <a:chOff x="-2674849" y="-307098"/>
              <a:chExt cx="8741822" cy="7780704"/>
            </a:xfrm>
          </p:grpSpPr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44E4222A-A1B7-45E6-B0E1-55D5DA2A7EB4}"/>
                  </a:ext>
                </a:extLst>
              </p:cNvPr>
              <p:cNvSpPr/>
              <p:nvPr/>
            </p:nvSpPr>
            <p:spPr>
              <a:xfrm>
                <a:off x="206102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1325FC93-18F6-4B84-B106-3AC112B1E750}"/>
                  </a:ext>
                </a:extLst>
              </p:cNvPr>
              <p:cNvSpPr/>
              <p:nvPr/>
            </p:nvSpPr>
            <p:spPr>
              <a:xfrm>
                <a:off x="1722752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6BD6B779-C326-49CB-A49C-8C0888D51D95}"/>
                  </a:ext>
                </a:extLst>
              </p:cNvPr>
              <p:cNvSpPr/>
              <p:nvPr/>
            </p:nvSpPr>
            <p:spPr>
              <a:xfrm>
                <a:off x="1384475" y="0"/>
                <a:ext cx="37392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739244"/>
                  <a:gd name="connsiteY0" fmla="*/ 0 h 6966857"/>
                  <a:gd name="connsiteX1" fmla="*/ 3739244 w 3739244"/>
                  <a:gd name="connsiteY1" fmla="*/ 3551163 h 6966857"/>
                  <a:gd name="connsiteX2" fmla="*/ 0 w 37392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9244" h="6966857">
                    <a:moveTo>
                      <a:pt x="798287" y="0"/>
                    </a:moveTo>
                    <a:cubicBezTo>
                      <a:pt x="1243392" y="1228877"/>
                      <a:pt x="3729568" y="1814287"/>
                      <a:pt x="3739244" y="3551163"/>
                    </a:cubicBezTo>
                    <a:cubicBezTo>
                      <a:pt x="3666673" y="5786363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E93FB9FE-D2E8-4C23-8FCE-FF1D297D6512}"/>
                  </a:ext>
                </a:extLst>
              </p:cNvPr>
              <p:cNvSpPr/>
              <p:nvPr/>
            </p:nvSpPr>
            <p:spPr>
              <a:xfrm>
                <a:off x="707921" y="0"/>
                <a:ext cx="38154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815444"/>
                  <a:gd name="connsiteY0" fmla="*/ 0 h 6966857"/>
                  <a:gd name="connsiteX1" fmla="*/ 3815444 w 3815444"/>
                  <a:gd name="connsiteY1" fmla="*/ 3570515 h 6966857"/>
                  <a:gd name="connsiteX2" fmla="*/ 0 w 38154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5444" h="6966857">
                    <a:moveTo>
                      <a:pt x="798287" y="0"/>
                    </a:moveTo>
                    <a:cubicBezTo>
                      <a:pt x="1243392" y="1228877"/>
                      <a:pt x="3805768" y="1833639"/>
                      <a:pt x="3815444" y="3570515"/>
                    </a:cubicBezTo>
                    <a:cubicBezTo>
                      <a:pt x="37428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1A1E51D1-F0BF-40A3-B2CE-4DBF33F865FF}"/>
                  </a:ext>
                </a:extLst>
              </p:cNvPr>
              <p:cNvSpPr/>
              <p:nvPr/>
            </p:nvSpPr>
            <p:spPr>
              <a:xfrm>
                <a:off x="-306910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FD76D9C8-349E-494D-A8E9-899BD1547CA2}"/>
                  </a:ext>
                </a:extLst>
              </p:cNvPr>
              <p:cNvSpPr/>
              <p:nvPr/>
            </p:nvSpPr>
            <p:spPr>
              <a:xfrm>
                <a:off x="-1321741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0FB7851D-140D-4246-A779-4DC05A8C3F1A}"/>
                  </a:ext>
                </a:extLst>
              </p:cNvPr>
              <p:cNvSpPr/>
              <p:nvPr/>
            </p:nvSpPr>
            <p:spPr>
              <a:xfrm>
                <a:off x="-267484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1B973092-DFBA-4798-9EC6-D30E3574D304}"/>
                  </a:ext>
                </a:extLst>
              </p:cNvPr>
              <p:cNvGrpSpPr/>
              <p:nvPr/>
            </p:nvGrpSpPr>
            <p:grpSpPr>
              <a:xfrm>
                <a:off x="-63500" y="-307098"/>
                <a:ext cx="6121400" cy="7780704"/>
                <a:chOff x="-63500" y="-307098"/>
                <a:chExt cx="6121400" cy="7780704"/>
              </a:xfrm>
            </p:grpSpPr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6595A06E-AAD2-4483-8934-0B12DACBA3E5}"/>
                    </a:ext>
                  </a:extLst>
                </p:cNvPr>
                <p:cNvSpPr/>
                <p:nvPr/>
              </p:nvSpPr>
              <p:spPr>
                <a:xfrm>
                  <a:off x="-25400" y="257810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A2F47DA5-76BC-49EC-8171-A92DF738F648}"/>
                    </a:ext>
                  </a:extLst>
                </p:cNvPr>
                <p:cNvSpPr/>
                <p:nvPr/>
              </p:nvSpPr>
              <p:spPr>
                <a:xfrm>
                  <a:off x="-12700" y="3483474"/>
                  <a:ext cx="6070600" cy="101600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  <a:gd name="connsiteX0" fmla="*/ 0 w 6070600"/>
                    <a:gd name="connsiteY0" fmla="*/ 0 h 581868"/>
                    <a:gd name="connsiteX1" fmla="*/ 3721100 w 6070600"/>
                    <a:gd name="connsiteY1" fmla="*/ 533400 h 581868"/>
                    <a:gd name="connsiteX2" fmla="*/ 6070600 w 6070600"/>
                    <a:gd name="connsiteY2" fmla="*/ 419100 h 58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70600" h="581868">
                      <a:moveTo>
                        <a:pt x="0" y="0"/>
                      </a:moveTo>
                      <a:cubicBezTo>
                        <a:pt x="1359958" y="348191"/>
                        <a:pt x="2707217" y="416983"/>
                        <a:pt x="3721100" y="533400"/>
                      </a:cubicBezTo>
                      <a:cubicBezTo>
                        <a:pt x="4734983" y="649817"/>
                        <a:pt x="5402791" y="534458"/>
                        <a:pt x="6070600" y="4191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40D8CCC6-DE28-4F30-8A6D-F146FE424DB6}"/>
                    </a:ext>
                  </a:extLst>
                </p:cNvPr>
                <p:cNvSpPr/>
                <p:nvPr/>
              </p:nvSpPr>
              <p:spPr>
                <a:xfrm>
                  <a:off x="0" y="1767632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A882EA04-9DCE-44B0-A934-53CACC527C6B}"/>
                    </a:ext>
                  </a:extLst>
                </p:cNvPr>
                <p:cNvSpPr/>
                <p:nvPr/>
              </p:nvSpPr>
              <p:spPr>
                <a:xfrm>
                  <a:off x="-25400" y="1240926"/>
                  <a:ext cx="514911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D1B02B75-D11D-4556-A77F-085144BEB058}"/>
                    </a:ext>
                  </a:extLst>
                </p:cNvPr>
                <p:cNvSpPr/>
                <p:nvPr/>
              </p:nvSpPr>
              <p:spPr>
                <a:xfrm>
                  <a:off x="0" y="777720"/>
                  <a:ext cx="4523365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7FD8069D-A339-4031-9D89-4AECD4A2A8C2}"/>
                    </a:ext>
                  </a:extLst>
                </p:cNvPr>
                <p:cNvSpPr/>
                <p:nvPr/>
              </p:nvSpPr>
              <p:spPr>
                <a:xfrm>
                  <a:off x="-25400" y="416114"/>
                  <a:ext cx="397783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528FDC67-77A4-4B49-8832-06AE6E553C25}"/>
                    </a:ext>
                  </a:extLst>
                </p:cNvPr>
                <p:cNvSpPr/>
                <p:nvPr/>
              </p:nvSpPr>
              <p:spPr>
                <a:xfrm>
                  <a:off x="0" y="54508"/>
                  <a:ext cx="3448712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16BACA57-FA2D-4CD2-82A7-52A953881217}"/>
                    </a:ext>
                  </a:extLst>
                </p:cNvPr>
                <p:cNvSpPr/>
                <p:nvPr/>
              </p:nvSpPr>
              <p:spPr>
                <a:xfrm>
                  <a:off x="0" y="-307098"/>
                  <a:ext cx="3077938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2E07B329-F8E7-4726-BDDC-9E5687778126}"/>
                    </a:ext>
                  </a:extLst>
                </p:cNvPr>
                <p:cNvSpPr/>
                <p:nvPr/>
              </p:nvSpPr>
              <p:spPr>
                <a:xfrm flipV="1">
                  <a:off x="-63500" y="410814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A1E7D74C-3863-40C4-8996-2B75CBA35A75}"/>
                    </a:ext>
                  </a:extLst>
                </p:cNvPr>
                <p:cNvSpPr/>
                <p:nvPr/>
              </p:nvSpPr>
              <p:spPr>
                <a:xfrm flipV="1">
                  <a:off x="-38100" y="4537608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327F566D-8F4F-4722-98D8-66A7C95EAF01}"/>
                    </a:ext>
                  </a:extLst>
                </p:cNvPr>
                <p:cNvSpPr/>
                <p:nvPr/>
              </p:nvSpPr>
              <p:spPr>
                <a:xfrm flipV="1">
                  <a:off x="1" y="5064314"/>
                  <a:ext cx="505698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248AE07C-99D4-4D87-8770-4741FF8AC0E7}"/>
                    </a:ext>
                  </a:extLst>
                </p:cNvPr>
                <p:cNvSpPr/>
                <p:nvPr/>
              </p:nvSpPr>
              <p:spPr>
                <a:xfrm flipV="1">
                  <a:off x="-1" y="5527520"/>
                  <a:ext cx="433748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4EBDF69A-78A5-4623-9C7E-8CF9B93E5446}"/>
                    </a:ext>
                  </a:extLst>
                </p:cNvPr>
                <p:cNvSpPr/>
                <p:nvPr/>
              </p:nvSpPr>
              <p:spPr>
                <a:xfrm flipV="1">
                  <a:off x="0" y="5889126"/>
                  <a:ext cx="356870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C3D04906-1080-45B2-A5A2-4A2B51347139}"/>
                    </a:ext>
                  </a:extLst>
                </p:cNvPr>
                <p:cNvSpPr/>
                <p:nvPr/>
              </p:nvSpPr>
              <p:spPr>
                <a:xfrm flipV="1">
                  <a:off x="-38100" y="6250732"/>
                  <a:ext cx="2775683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92F0CAA6-6844-4575-A4A1-022B76AD3700}"/>
                    </a:ext>
                  </a:extLst>
                </p:cNvPr>
                <p:cNvSpPr/>
                <p:nvPr/>
              </p:nvSpPr>
              <p:spPr>
                <a:xfrm flipV="1">
                  <a:off x="-38100" y="6612338"/>
                  <a:ext cx="2140616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AA9CA8E-31A7-4D9B-80C8-665629E7C2A3}"/>
                </a:ext>
              </a:extLst>
            </p:cNvPr>
            <p:cNvSpPr/>
            <p:nvPr/>
          </p:nvSpPr>
          <p:spPr>
            <a:xfrm>
              <a:off x="152400" y="152401"/>
              <a:ext cx="305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0C7C77D3-7DCC-4A3C-A2AC-58B2E308A5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0"/>
            <a:ext cx="3905250" cy="1638300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BAF7E7C7-4C1E-41CB-BA3B-945F7822230E}"/>
              </a:ext>
            </a:extLst>
          </p:cNvPr>
          <p:cNvSpPr/>
          <p:nvPr/>
        </p:nvSpPr>
        <p:spPr>
          <a:xfrm>
            <a:off x="6428859" y="2684838"/>
            <a:ext cx="5103846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prstClr val="white"/>
                </a:solidFill>
              </a:rPr>
              <a:t>PL </a:t>
            </a:r>
            <a:r>
              <a:rPr lang="ko-KR" altLang="en-US" sz="4000" b="1" i="1" kern="0" dirty="0">
                <a:solidFill>
                  <a:prstClr val="white"/>
                </a:solidFill>
              </a:rPr>
              <a:t>데이터 시각화 분석 프로젝트</a:t>
            </a:r>
            <a:endParaRPr lang="en-US" altLang="ko-KR" sz="4000" b="1" i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110522" y="900000"/>
            <a:ext cx="510384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승리와 패배 확인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915BCB-1192-4A70-AE71-2CDC6DB6E05C}"/>
              </a:ext>
            </a:extLst>
          </p:cNvPr>
          <p:cNvSpPr txBox="1"/>
          <p:nvPr/>
        </p:nvSpPr>
        <p:spPr>
          <a:xfrm>
            <a:off x="359999" y="3600000"/>
            <a:ext cx="8515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최다 승리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2017-18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맨시티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32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최저 승리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2007-08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더비카운티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최다 패배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1994-95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입스위치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2005-06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선덜랜드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2007-08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더비카운티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29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최저 패배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2003-04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아스날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32D49B-639C-4583-A438-60DB5D133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522" y="0"/>
            <a:ext cx="5432400" cy="33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080000" y="900000"/>
            <a:ext cx="510384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시즌 별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득점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/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실점 확인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B8125F8-6C01-440A-9577-23C757FA9F6C}"/>
              </a:ext>
            </a:extLst>
          </p:cNvPr>
          <p:cNvSpPr txBox="1"/>
          <p:nvPr/>
        </p:nvSpPr>
        <p:spPr>
          <a:xfrm>
            <a:off x="360000" y="3600000"/>
            <a:ext cx="5740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단일 시즌 최다 골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2017-18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맨시티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106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단일 시즌 최저 골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2007-08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더비카운티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단일 시즌 최다 실점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1993-94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스윈던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단일 시즌 최저 실점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2004-05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첼시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15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DA47D1-8C0A-4895-80F6-20CF589B6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000" y="0"/>
            <a:ext cx="5432400" cy="3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0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080000" y="900000"/>
            <a:ext cx="51038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u="sng" kern="0" dirty="0">
                <a:solidFill>
                  <a:prstClr val="white"/>
                </a:solidFill>
              </a:rPr>
              <a:t>상관 관계 분석</a:t>
            </a:r>
            <a:endParaRPr lang="en-US" altLang="ko-KR" sz="3000" b="1" i="1" u="sng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B79F504-FAFF-47BF-97BB-FEB8C0E1EEAB}"/>
              </a:ext>
            </a:extLst>
          </p:cNvPr>
          <p:cNvSpPr/>
          <p:nvPr/>
        </p:nvSpPr>
        <p:spPr>
          <a:xfrm>
            <a:off x="977524" y="5333785"/>
            <a:ext cx="1069073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</a:rPr>
              <a:t>서로에게 조금의 영향을 미치는 데이터들은 있지만 강한 상관 관계를 띄는 데이터는 없었다</a:t>
            </a:r>
            <a:r>
              <a:rPr lang="en-US" altLang="ko-KR" sz="2000" kern="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31E380-F931-4C31-A5BA-FBFDEB482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2088000"/>
            <a:ext cx="3441700" cy="2753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D86C9C-BD84-485C-854C-965970E20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000" y="2088000"/>
            <a:ext cx="3076274" cy="2357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9DF9D5-1A34-46C0-B0C5-FB2F782EB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000" y="2089119"/>
            <a:ext cx="3593835" cy="275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080000" y="900000"/>
            <a:ext cx="51038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u="sng" kern="0" dirty="0">
                <a:solidFill>
                  <a:prstClr val="white"/>
                </a:solidFill>
              </a:rPr>
              <a:t>상관 관계 분석</a:t>
            </a:r>
            <a:endParaRPr lang="en-US" altLang="ko-KR" sz="3000" u="sng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DB4BA63-BF5A-4ABC-8974-B4B3A2845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675" y="653657"/>
            <a:ext cx="5388254" cy="53780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B855-4F18-4D23-B37C-8053B2D303EA}"/>
              </a:ext>
            </a:extLst>
          </p:cNvPr>
          <p:cNvSpPr/>
          <p:nvPr/>
        </p:nvSpPr>
        <p:spPr>
          <a:xfrm>
            <a:off x="60014" y="2091275"/>
            <a:ext cx="68731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</a:rPr>
              <a:t>리그에서는 골 득실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득점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팀 순위 간에 강한 상관 관계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</a:rPr>
              <a:t>팀 득점이 많아 질수록 순위가 내려가고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실점이 많을수록 순위는 상승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</a:rPr>
              <a:t>승리를 위해서는 골을 많이 넣고 적게 실점 즉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골득실이 높아야 순위 하락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B92E7E-C1EF-4ADA-9922-02F05F1FC113}"/>
              </a:ext>
            </a:extLst>
          </p:cNvPr>
          <p:cNvSpPr/>
          <p:nvPr/>
        </p:nvSpPr>
        <p:spPr>
          <a:xfrm>
            <a:off x="-63500" y="6525577"/>
            <a:ext cx="423555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*</a:t>
            </a:r>
            <a:r>
              <a:rPr lang="ko-KR" altLang="en-US" sz="1300" dirty="0">
                <a:solidFill>
                  <a:schemeClr val="bg1"/>
                </a:solidFill>
              </a:rPr>
              <a:t>순위가 낮다는 것은 </a:t>
            </a:r>
            <a:r>
              <a:rPr lang="en-US" altLang="ko-KR" sz="1300" dirty="0">
                <a:solidFill>
                  <a:schemeClr val="bg1"/>
                </a:solidFill>
              </a:rPr>
              <a:t>1</a:t>
            </a:r>
            <a:r>
              <a:rPr lang="ko-KR" altLang="en-US" sz="1300" dirty="0">
                <a:solidFill>
                  <a:schemeClr val="bg1"/>
                </a:solidFill>
              </a:rPr>
              <a:t>위를 의미합니다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47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042700" y="720000"/>
            <a:ext cx="51038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u="sng" kern="0" dirty="0">
                <a:solidFill>
                  <a:prstClr val="white"/>
                </a:solidFill>
              </a:rPr>
              <a:t>우승 예측</a:t>
            </a:r>
            <a:endParaRPr lang="en-US" altLang="ko-KR" sz="3000" u="sng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2E2EA2A-2B19-4E29-BD0C-205F676F58D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75029" y="0"/>
            <a:ext cx="6179671" cy="3429000"/>
          </a:xfrm>
          <a:prstGeom prst="rect">
            <a:avLst/>
          </a:prstGeom>
          <a:effectLst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9522A2-7CA7-4FA8-BE79-97B21FC3B920}"/>
              </a:ext>
            </a:extLst>
          </p:cNvPr>
          <p:cNvSpPr/>
          <p:nvPr/>
        </p:nvSpPr>
        <p:spPr>
          <a:xfrm>
            <a:off x="322699" y="3600000"/>
            <a:ext cx="11396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</a:rPr>
              <a:t>시즌 별 우승 팀의 승점을 나타낸 그래프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</a:rPr>
              <a:t>우승 팀 전체의 승점 평균을 나타내어 어느 시즌의 우승팀이 승점이 높은 지를 확인 해 </a:t>
            </a:r>
            <a:r>
              <a:rPr lang="ko-KR" altLang="en-US" dirty="0" err="1">
                <a:solidFill>
                  <a:schemeClr val="bg1"/>
                </a:solidFill>
              </a:rPr>
              <a:t>볼수</a:t>
            </a:r>
            <a:r>
              <a:rPr lang="ko-KR" altLang="en-US" dirty="0">
                <a:solidFill>
                  <a:schemeClr val="bg1"/>
                </a:solidFill>
              </a:rPr>
              <a:t>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47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080000" y="720000"/>
            <a:ext cx="51038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u="sng" kern="0" dirty="0">
                <a:solidFill>
                  <a:prstClr val="white"/>
                </a:solidFill>
              </a:rPr>
              <a:t>우승 예측</a:t>
            </a:r>
            <a:endParaRPr lang="en-US" altLang="ko-KR" sz="3000" u="sng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9522A2-7CA7-4FA8-BE79-97B21FC3B920}"/>
              </a:ext>
            </a:extLst>
          </p:cNvPr>
          <p:cNvSpPr/>
          <p:nvPr/>
        </p:nvSpPr>
        <p:spPr>
          <a:xfrm>
            <a:off x="6476545" y="5965448"/>
            <a:ext cx="80206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300" dirty="0">
                <a:solidFill>
                  <a:schemeClr val="bg1"/>
                </a:solidFill>
              </a:rPr>
              <a:t>최다 골 팀 </a:t>
            </a:r>
            <a:r>
              <a:rPr lang="en-US" altLang="ko-KR" sz="1300" dirty="0">
                <a:solidFill>
                  <a:schemeClr val="bg1"/>
                </a:solidFill>
              </a:rPr>
              <a:t>: </a:t>
            </a:r>
            <a:r>
              <a:rPr lang="ko-KR" altLang="en-US" sz="1300" dirty="0">
                <a:solidFill>
                  <a:schemeClr val="bg1"/>
                </a:solidFill>
              </a:rPr>
              <a:t>시즌에서 가장 많은 득점을 한 팀의 우승 확률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300" dirty="0">
                <a:solidFill>
                  <a:schemeClr val="bg1"/>
                </a:solidFill>
              </a:rPr>
              <a:t>최소 실점 팀 </a:t>
            </a:r>
            <a:r>
              <a:rPr lang="en-US" altLang="ko-KR" sz="1300" dirty="0">
                <a:solidFill>
                  <a:schemeClr val="bg1"/>
                </a:solidFill>
              </a:rPr>
              <a:t>: </a:t>
            </a:r>
            <a:r>
              <a:rPr lang="ko-KR" altLang="en-US" sz="1300" dirty="0">
                <a:solidFill>
                  <a:schemeClr val="bg1"/>
                </a:solidFill>
              </a:rPr>
              <a:t>시즌에서 가장 적은 실점을 한 팀의 우승 확률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300" dirty="0">
                <a:solidFill>
                  <a:schemeClr val="bg1"/>
                </a:solidFill>
              </a:rPr>
              <a:t>최고 골 득실 팀 </a:t>
            </a:r>
            <a:r>
              <a:rPr lang="en-US" altLang="ko-KR" sz="1300" dirty="0">
                <a:solidFill>
                  <a:schemeClr val="bg1"/>
                </a:solidFill>
              </a:rPr>
              <a:t>: </a:t>
            </a:r>
            <a:r>
              <a:rPr lang="ko-KR" altLang="en-US" sz="1300" dirty="0">
                <a:solidFill>
                  <a:schemeClr val="bg1"/>
                </a:solidFill>
              </a:rPr>
              <a:t>시즌에서 가장 높은 골 득실을 기록한 팀의 우승 확률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300" dirty="0" err="1">
                <a:solidFill>
                  <a:schemeClr val="bg1"/>
                </a:solidFill>
              </a:rPr>
              <a:t>언더독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: </a:t>
            </a:r>
            <a:r>
              <a:rPr lang="ko-KR" altLang="en-US" sz="1300" dirty="0">
                <a:solidFill>
                  <a:schemeClr val="bg1"/>
                </a:solidFill>
              </a:rPr>
              <a:t>세 조건 아무것도 달성 하지 못한 팀의 우승 확률</a:t>
            </a:r>
            <a:endParaRPr lang="en-US" altLang="ko-KR" sz="1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0AC479-201B-442B-BE83-9186F330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585" y="-9281"/>
            <a:ext cx="8577415" cy="443528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362EE-2183-453A-8B73-8BB00D9576C2}"/>
              </a:ext>
            </a:extLst>
          </p:cNvPr>
          <p:cNvSpPr/>
          <p:nvPr/>
        </p:nvSpPr>
        <p:spPr>
          <a:xfrm>
            <a:off x="1147663" y="4452942"/>
            <a:ext cx="11396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기존 데이터를 시즌 별 최고 득점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최소 실점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최고 득실로 그룹화 하고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데이터를 우승 테이블과 비교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5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29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080000" y="900000"/>
            <a:ext cx="51038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u="sng" kern="0" dirty="0">
                <a:solidFill>
                  <a:prstClr val="white"/>
                </a:solidFill>
              </a:rPr>
              <a:t>여담</a:t>
            </a:r>
            <a:r>
              <a:rPr lang="en-US" altLang="ko-KR" sz="3000" b="1" i="1" u="sng" kern="0" dirty="0">
                <a:solidFill>
                  <a:prstClr val="white"/>
                </a:solidFill>
              </a:rPr>
              <a:t>) </a:t>
            </a:r>
            <a:r>
              <a:rPr lang="ko-KR" altLang="en-US" sz="3000" b="1" i="1" u="sng" kern="0" dirty="0">
                <a:solidFill>
                  <a:prstClr val="white"/>
                </a:solidFill>
              </a:rPr>
              <a:t>신조어 </a:t>
            </a:r>
            <a:r>
              <a:rPr lang="en-US" altLang="ko-KR" sz="3000" b="1" i="1" u="sng" kern="0" dirty="0">
                <a:solidFill>
                  <a:prstClr val="white"/>
                </a:solidFill>
              </a:rPr>
              <a:t>: </a:t>
            </a:r>
            <a:r>
              <a:rPr lang="ko-KR" altLang="en-US" sz="3000" b="1" i="1" u="sng" kern="0" dirty="0">
                <a:solidFill>
                  <a:prstClr val="white"/>
                </a:solidFill>
              </a:rPr>
              <a:t>리즈 시절</a:t>
            </a:r>
            <a:endParaRPr lang="en-US" altLang="ko-KR" sz="3000" u="sng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C7863C-60F8-4A0C-990C-FF85003D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12" y="1596619"/>
            <a:ext cx="5760000" cy="32400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9D492A-322F-44B6-AE05-5BB362819FB8}"/>
              </a:ext>
            </a:extLst>
          </p:cNvPr>
          <p:cNvSpPr/>
          <p:nvPr/>
        </p:nvSpPr>
        <p:spPr>
          <a:xfrm>
            <a:off x="1182412" y="4841144"/>
            <a:ext cx="720974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</a:rPr>
              <a:t>Leeds</a:t>
            </a:r>
            <a:r>
              <a:rPr lang="ko-KR" altLang="en-US" sz="2000" kern="0" dirty="0">
                <a:solidFill>
                  <a:prstClr val="white"/>
                </a:solidFill>
              </a:rPr>
              <a:t>의 강등 시절  이 전의 영광을 생각하며 생긴 신조어</a:t>
            </a:r>
            <a:endParaRPr lang="en-US" altLang="ko-KR" sz="2000" kern="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6E4DDA-1CB3-4913-B078-884B15F4E6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556870">
            <a:off x="4647290" y="1913028"/>
            <a:ext cx="2897421" cy="198390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896145-E6C7-4101-ADC7-12AE24589206}"/>
              </a:ext>
            </a:extLst>
          </p:cNvPr>
          <p:cNvSpPr/>
          <p:nvPr/>
        </p:nvSpPr>
        <p:spPr>
          <a:xfrm>
            <a:off x="1147663" y="5302965"/>
            <a:ext cx="720974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</a:rPr>
              <a:t>Leeds</a:t>
            </a:r>
            <a:r>
              <a:rPr lang="ko-KR" altLang="en-US" sz="2000" kern="0" dirty="0">
                <a:solidFill>
                  <a:prstClr val="white"/>
                </a:solidFill>
              </a:rPr>
              <a:t>와 같이 영광의 시절을 말할 때 사용한다</a:t>
            </a:r>
            <a:r>
              <a:rPr lang="en-US" altLang="ko-KR" sz="2000" kern="0" dirty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335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26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609B59-89D9-4B80-904C-6D5E9FF986ED}"/>
              </a:ext>
            </a:extLst>
          </p:cNvPr>
          <p:cNvSpPr/>
          <p:nvPr/>
        </p:nvSpPr>
        <p:spPr>
          <a:xfrm>
            <a:off x="1232915" y="360375"/>
            <a:ext cx="51038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u="sng" kern="0" dirty="0" err="1">
                <a:solidFill>
                  <a:prstClr val="white"/>
                </a:solidFill>
              </a:rPr>
              <a:t>느낀점</a:t>
            </a:r>
            <a:endParaRPr lang="en-US" altLang="ko-KR" sz="3000" b="1" u="sng" kern="0" dirty="0">
              <a:solidFill>
                <a:prstClr val="white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589B68-8AD4-4922-ABC3-24C6033A0A76}"/>
              </a:ext>
            </a:extLst>
          </p:cNvPr>
          <p:cNvGrpSpPr/>
          <p:nvPr/>
        </p:nvGrpSpPr>
        <p:grpSpPr>
          <a:xfrm>
            <a:off x="-1499111" y="-127501"/>
            <a:ext cx="2550968" cy="2159501"/>
            <a:chOff x="-2674849" y="-307098"/>
            <a:chExt cx="8741822" cy="7780704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B3C54658-D478-4738-9508-BC3179333241}"/>
                </a:ext>
              </a:extLst>
            </p:cNvPr>
            <p:cNvSpPr/>
            <p:nvPr/>
          </p:nvSpPr>
          <p:spPr>
            <a:xfrm>
              <a:off x="2061029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BE86596-7B14-41A9-BC36-E40B7A2FD53C}"/>
                </a:ext>
              </a:extLst>
            </p:cNvPr>
            <p:cNvSpPr/>
            <p:nvPr/>
          </p:nvSpPr>
          <p:spPr>
            <a:xfrm>
              <a:off x="1722752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DD8A441-BE03-4B55-9459-3F8B5658A3A9}"/>
                </a:ext>
              </a:extLst>
            </p:cNvPr>
            <p:cNvSpPr/>
            <p:nvPr/>
          </p:nvSpPr>
          <p:spPr>
            <a:xfrm>
              <a:off x="1384475" y="0"/>
              <a:ext cx="37392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739244"/>
                <a:gd name="connsiteY0" fmla="*/ 0 h 6966857"/>
                <a:gd name="connsiteX1" fmla="*/ 3739244 w 3739244"/>
                <a:gd name="connsiteY1" fmla="*/ 3551163 h 6966857"/>
                <a:gd name="connsiteX2" fmla="*/ 0 w 37392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9244" h="6966857">
                  <a:moveTo>
                    <a:pt x="798287" y="0"/>
                  </a:moveTo>
                  <a:cubicBezTo>
                    <a:pt x="1243392" y="1228877"/>
                    <a:pt x="3729568" y="1814287"/>
                    <a:pt x="3739244" y="3551163"/>
                  </a:cubicBezTo>
                  <a:cubicBezTo>
                    <a:pt x="3666673" y="5786363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82CD67C-44C8-4ECC-83A4-8B8AE35A8C13}"/>
                </a:ext>
              </a:extLst>
            </p:cNvPr>
            <p:cNvSpPr/>
            <p:nvPr/>
          </p:nvSpPr>
          <p:spPr>
            <a:xfrm>
              <a:off x="707921" y="0"/>
              <a:ext cx="38154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815444"/>
                <a:gd name="connsiteY0" fmla="*/ 0 h 6966857"/>
                <a:gd name="connsiteX1" fmla="*/ 3815444 w 3815444"/>
                <a:gd name="connsiteY1" fmla="*/ 3570515 h 6966857"/>
                <a:gd name="connsiteX2" fmla="*/ 0 w 38154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5444" h="6966857">
                  <a:moveTo>
                    <a:pt x="798287" y="0"/>
                  </a:moveTo>
                  <a:cubicBezTo>
                    <a:pt x="1243392" y="1228877"/>
                    <a:pt x="3805768" y="1833639"/>
                    <a:pt x="3815444" y="3570515"/>
                  </a:cubicBezTo>
                  <a:cubicBezTo>
                    <a:pt x="37428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34437C8-1E9E-415F-AE0B-B64E447D42FB}"/>
                </a:ext>
              </a:extLst>
            </p:cNvPr>
            <p:cNvSpPr/>
            <p:nvPr/>
          </p:nvSpPr>
          <p:spPr>
            <a:xfrm>
              <a:off x="-306910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56573378-5B9F-4F1B-AEC3-3AD801BDD3E5}"/>
                </a:ext>
              </a:extLst>
            </p:cNvPr>
            <p:cNvSpPr/>
            <p:nvPr/>
          </p:nvSpPr>
          <p:spPr>
            <a:xfrm>
              <a:off x="-1321741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B1E795D-4E7B-4D6A-B2FF-C2DA97F18B9D}"/>
                </a:ext>
              </a:extLst>
            </p:cNvPr>
            <p:cNvSpPr/>
            <p:nvPr/>
          </p:nvSpPr>
          <p:spPr>
            <a:xfrm>
              <a:off x="-2674849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CA7127E-3E98-48CB-BD72-80E64931E02C}"/>
                </a:ext>
              </a:extLst>
            </p:cNvPr>
            <p:cNvGrpSpPr/>
            <p:nvPr/>
          </p:nvGrpSpPr>
          <p:grpSpPr>
            <a:xfrm>
              <a:off x="-63500" y="-307098"/>
              <a:ext cx="6121400" cy="7780704"/>
              <a:chOff x="-63500" y="-307098"/>
              <a:chExt cx="6121400" cy="7780704"/>
            </a:xfrm>
          </p:grpSpPr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2D44EE60-4B98-40EA-B11E-434A58343F5E}"/>
                  </a:ext>
                </a:extLst>
              </p:cNvPr>
              <p:cNvSpPr/>
              <p:nvPr/>
            </p:nvSpPr>
            <p:spPr>
              <a:xfrm>
                <a:off x="-25400" y="257810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9991979E-04E8-427E-A12D-C082C000CE20}"/>
                  </a:ext>
                </a:extLst>
              </p:cNvPr>
              <p:cNvSpPr/>
              <p:nvPr/>
            </p:nvSpPr>
            <p:spPr>
              <a:xfrm>
                <a:off x="-12700" y="3483474"/>
                <a:ext cx="6070600" cy="101600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  <a:gd name="connsiteX0" fmla="*/ 0 w 6070600"/>
                  <a:gd name="connsiteY0" fmla="*/ 0 h 581868"/>
                  <a:gd name="connsiteX1" fmla="*/ 3721100 w 6070600"/>
                  <a:gd name="connsiteY1" fmla="*/ 533400 h 581868"/>
                  <a:gd name="connsiteX2" fmla="*/ 6070600 w 6070600"/>
                  <a:gd name="connsiteY2" fmla="*/ 419100 h 5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0600" h="581868">
                    <a:moveTo>
                      <a:pt x="0" y="0"/>
                    </a:moveTo>
                    <a:cubicBezTo>
                      <a:pt x="1359958" y="348191"/>
                      <a:pt x="2707217" y="416983"/>
                      <a:pt x="3721100" y="533400"/>
                    </a:cubicBezTo>
                    <a:cubicBezTo>
                      <a:pt x="4734983" y="649817"/>
                      <a:pt x="5402791" y="534458"/>
                      <a:pt x="6070600" y="4191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3A984147-60EF-455D-B9A2-F5710C725D9B}"/>
                  </a:ext>
                </a:extLst>
              </p:cNvPr>
              <p:cNvSpPr/>
              <p:nvPr/>
            </p:nvSpPr>
            <p:spPr>
              <a:xfrm>
                <a:off x="0" y="1767632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582035F5-6AEE-4CDA-8314-C6584077D724}"/>
                  </a:ext>
                </a:extLst>
              </p:cNvPr>
              <p:cNvSpPr/>
              <p:nvPr/>
            </p:nvSpPr>
            <p:spPr>
              <a:xfrm>
                <a:off x="-25400" y="1240926"/>
                <a:ext cx="514911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74EE62B0-90DE-4D51-AC16-9CAB83D35571}"/>
                  </a:ext>
                </a:extLst>
              </p:cNvPr>
              <p:cNvSpPr/>
              <p:nvPr/>
            </p:nvSpPr>
            <p:spPr>
              <a:xfrm>
                <a:off x="0" y="777720"/>
                <a:ext cx="4523365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BB70ED4-357F-4361-AA95-4ED77708B6B3}"/>
                  </a:ext>
                </a:extLst>
              </p:cNvPr>
              <p:cNvSpPr/>
              <p:nvPr/>
            </p:nvSpPr>
            <p:spPr>
              <a:xfrm>
                <a:off x="-25400" y="416114"/>
                <a:ext cx="4062711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6C001F0-7962-4022-86F0-7614DE6D711E}"/>
                  </a:ext>
                </a:extLst>
              </p:cNvPr>
              <p:cNvSpPr/>
              <p:nvPr/>
            </p:nvSpPr>
            <p:spPr>
              <a:xfrm>
                <a:off x="0" y="54508"/>
                <a:ext cx="3392124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95BE9250-F4C2-4921-8F58-CC4393448F0F}"/>
                  </a:ext>
                </a:extLst>
              </p:cNvPr>
              <p:cNvSpPr/>
              <p:nvPr/>
            </p:nvSpPr>
            <p:spPr>
              <a:xfrm>
                <a:off x="0" y="-307098"/>
                <a:ext cx="3149602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CC434C29-C678-498E-ABA7-87C4C1601307}"/>
                  </a:ext>
                </a:extLst>
              </p:cNvPr>
              <p:cNvSpPr/>
              <p:nvPr/>
            </p:nvSpPr>
            <p:spPr>
              <a:xfrm flipV="1">
                <a:off x="-63500" y="410814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12517B7C-9292-487B-AA91-520FA07610A1}"/>
                  </a:ext>
                </a:extLst>
              </p:cNvPr>
              <p:cNvSpPr/>
              <p:nvPr/>
            </p:nvSpPr>
            <p:spPr>
              <a:xfrm flipV="1">
                <a:off x="-38100" y="4537608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BB9B58AD-3FE8-4610-9F39-586D33B158C2}"/>
                  </a:ext>
                </a:extLst>
              </p:cNvPr>
              <p:cNvSpPr/>
              <p:nvPr/>
            </p:nvSpPr>
            <p:spPr>
              <a:xfrm flipV="1">
                <a:off x="1" y="5064314"/>
                <a:ext cx="499110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9E198690-953F-42C2-82D4-D95A0E043591}"/>
                  </a:ext>
                </a:extLst>
              </p:cNvPr>
              <p:cNvSpPr/>
              <p:nvPr/>
            </p:nvSpPr>
            <p:spPr>
              <a:xfrm flipV="1">
                <a:off x="-1" y="5527520"/>
                <a:ext cx="433748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B297B72A-895F-43B9-8610-0F40E953BA45}"/>
                  </a:ext>
                </a:extLst>
              </p:cNvPr>
              <p:cNvSpPr/>
              <p:nvPr/>
            </p:nvSpPr>
            <p:spPr>
              <a:xfrm flipV="1">
                <a:off x="0" y="5889126"/>
                <a:ext cx="356870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0187B83-7908-45DD-B481-8085AEF765FA}"/>
                  </a:ext>
                </a:extLst>
              </p:cNvPr>
              <p:cNvSpPr/>
              <p:nvPr/>
            </p:nvSpPr>
            <p:spPr>
              <a:xfrm flipV="1">
                <a:off x="-38100" y="6250732"/>
                <a:ext cx="2775683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4B70E23-E377-425D-B906-F1BB0355E6C8}"/>
                  </a:ext>
                </a:extLst>
              </p:cNvPr>
              <p:cNvSpPr/>
              <p:nvPr/>
            </p:nvSpPr>
            <p:spPr>
              <a:xfrm flipV="1">
                <a:off x="-38100" y="6612338"/>
                <a:ext cx="2140616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FCDEC453-BD37-4639-A6F8-053DB01EC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1" y="489735"/>
            <a:ext cx="947822" cy="947822"/>
          </a:xfrm>
          <a:prstGeom prst="rect">
            <a:avLst/>
          </a:prstGeom>
          <a:effectLst>
            <a:outerShdw blurRad="266700" dist="2667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3216FC-5599-4373-88C1-80179F02A0C0}"/>
              </a:ext>
            </a:extLst>
          </p:cNvPr>
          <p:cNvGrpSpPr/>
          <p:nvPr/>
        </p:nvGrpSpPr>
        <p:grpSpPr>
          <a:xfrm>
            <a:off x="-925308" y="-80702"/>
            <a:ext cx="2006264" cy="2112702"/>
            <a:chOff x="-925308" y="-80702"/>
            <a:chExt cx="2006264" cy="2112702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E82F3E31-6FA3-428F-93AA-4DDA7DEDEA30}"/>
                </a:ext>
              </a:extLst>
            </p:cNvPr>
            <p:cNvSpPr/>
            <p:nvPr/>
          </p:nvSpPr>
          <p:spPr>
            <a:xfrm>
              <a:off x="-6782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D9B9FC4-004A-4376-85E5-25EA3EAB406E}"/>
                </a:ext>
              </a:extLst>
            </p:cNvPr>
            <p:cNvSpPr/>
            <p:nvPr/>
          </p:nvSpPr>
          <p:spPr>
            <a:xfrm>
              <a:off x="-98634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DE401C2-60D8-4944-8CE0-B424E99752D2}"/>
                </a:ext>
              </a:extLst>
            </p:cNvPr>
            <p:cNvSpPr/>
            <p:nvPr/>
          </p:nvSpPr>
          <p:spPr>
            <a:xfrm>
              <a:off x="-190487" y="2685"/>
              <a:ext cx="1015320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739244"/>
                <a:gd name="connsiteY0" fmla="*/ 0 h 6966857"/>
                <a:gd name="connsiteX1" fmla="*/ 3739244 w 3739244"/>
                <a:gd name="connsiteY1" fmla="*/ 3551163 h 6966857"/>
                <a:gd name="connsiteX2" fmla="*/ 0 w 37392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9244" h="6966857">
                  <a:moveTo>
                    <a:pt x="798287" y="0"/>
                  </a:moveTo>
                  <a:cubicBezTo>
                    <a:pt x="1243392" y="1228877"/>
                    <a:pt x="3729568" y="1814287"/>
                    <a:pt x="3739244" y="3551163"/>
                  </a:cubicBezTo>
                  <a:cubicBezTo>
                    <a:pt x="3666673" y="5786363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8FD1D95-4DC3-4CFE-A595-9DB16792C8F6}"/>
                </a:ext>
              </a:extLst>
            </p:cNvPr>
            <p:cNvSpPr/>
            <p:nvPr/>
          </p:nvSpPr>
          <p:spPr>
            <a:xfrm>
              <a:off x="-374192" y="2685"/>
              <a:ext cx="1036011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815444"/>
                <a:gd name="connsiteY0" fmla="*/ 0 h 6966857"/>
                <a:gd name="connsiteX1" fmla="*/ 3815444 w 3815444"/>
                <a:gd name="connsiteY1" fmla="*/ 3570515 h 6966857"/>
                <a:gd name="connsiteX2" fmla="*/ 0 w 38154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5444" h="6966857">
                  <a:moveTo>
                    <a:pt x="798287" y="0"/>
                  </a:moveTo>
                  <a:cubicBezTo>
                    <a:pt x="1243392" y="1228877"/>
                    <a:pt x="3805768" y="1833639"/>
                    <a:pt x="3815444" y="3570515"/>
                  </a:cubicBezTo>
                  <a:cubicBezTo>
                    <a:pt x="37428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CD438D8-6ECB-4692-AF8E-2FC9E4BB9767}"/>
                </a:ext>
              </a:extLst>
            </p:cNvPr>
            <p:cNvSpPr/>
            <p:nvPr/>
          </p:nvSpPr>
          <p:spPr>
            <a:xfrm>
              <a:off x="-649750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BF33C25-8AC8-4E78-906E-60E079400381}"/>
                </a:ext>
              </a:extLst>
            </p:cNvPr>
            <p:cNvSpPr/>
            <p:nvPr/>
          </p:nvSpPr>
          <p:spPr>
            <a:xfrm>
              <a:off x="-925308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5DD4003-B3EE-438A-8C1C-AF1D00BC1572}"/>
                </a:ext>
              </a:extLst>
            </p:cNvPr>
            <p:cNvGrpSpPr/>
            <p:nvPr/>
          </p:nvGrpSpPr>
          <p:grpSpPr>
            <a:xfrm>
              <a:off x="-583657" y="-80702"/>
              <a:ext cx="1662149" cy="2112702"/>
              <a:chOff x="-63500" y="-307098"/>
              <a:chExt cx="6121400" cy="7780704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487C3188-3FC9-416F-97A8-6C126C717E1A}"/>
                  </a:ext>
                </a:extLst>
              </p:cNvPr>
              <p:cNvSpPr/>
              <p:nvPr/>
            </p:nvSpPr>
            <p:spPr>
              <a:xfrm>
                <a:off x="-25400" y="257810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0F43E767-FEAA-4109-96FA-7262B6E79AF8}"/>
                  </a:ext>
                </a:extLst>
              </p:cNvPr>
              <p:cNvSpPr/>
              <p:nvPr/>
            </p:nvSpPr>
            <p:spPr>
              <a:xfrm>
                <a:off x="-12700" y="3483474"/>
                <a:ext cx="6070600" cy="101600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  <a:gd name="connsiteX0" fmla="*/ 0 w 6070600"/>
                  <a:gd name="connsiteY0" fmla="*/ 0 h 581868"/>
                  <a:gd name="connsiteX1" fmla="*/ 3721100 w 6070600"/>
                  <a:gd name="connsiteY1" fmla="*/ 533400 h 581868"/>
                  <a:gd name="connsiteX2" fmla="*/ 6070600 w 6070600"/>
                  <a:gd name="connsiteY2" fmla="*/ 419100 h 5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0600" h="581868">
                    <a:moveTo>
                      <a:pt x="0" y="0"/>
                    </a:moveTo>
                    <a:cubicBezTo>
                      <a:pt x="1359958" y="348191"/>
                      <a:pt x="2707217" y="416983"/>
                      <a:pt x="3721100" y="533400"/>
                    </a:cubicBezTo>
                    <a:cubicBezTo>
                      <a:pt x="4734983" y="649817"/>
                      <a:pt x="5402791" y="534458"/>
                      <a:pt x="6070600" y="4191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469CD98E-7312-4EC2-8F8C-A273AB72AB32}"/>
                  </a:ext>
                </a:extLst>
              </p:cNvPr>
              <p:cNvSpPr/>
              <p:nvPr/>
            </p:nvSpPr>
            <p:spPr>
              <a:xfrm>
                <a:off x="0" y="1767632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8DF2D5AE-6B6D-48EE-ABB3-D5A6E9900ED7}"/>
                  </a:ext>
                </a:extLst>
              </p:cNvPr>
              <p:cNvSpPr/>
              <p:nvPr/>
            </p:nvSpPr>
            <p:spPr>
              <a:xfrm>
                <a:off x="-25400" y="1240926"/>
                <a:ext cx="514911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996BEFF1-8D7C-43A0-B036-B65F97A44B6A}"/>
                  </a:ext>
                </a:extLst>
              </p:cNvPr>
              <p:cNvSpPr/>
              <p:nvPr/>
            </p:nvSpPr>
            <p:spPr>
              <a:xfrm>
                <a:off x="0" y="777720"/>
                <a:ext cx="4523365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81B17109-2F64-4A7E-A2D3-F1837F973AFB}"/>
                  </a:ext>
                </a:extLst>
              </p:cNvPr>
              <p:cNvSpPr/>
              <p:nvPr/>
            </p:nvSpPr>
            <p:spPr>
              <a:xfrm>
                <a:off x="-25400" y="416114"/>
                <a:ext cx="397783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BCBF8ECC-8AD7-4530-89FB-5170CEEDC6DA}"/>
                  </a:ext>
                </a:extLst>
              </p:cNvPr>
              <p:cNvSpPr/>
              <p:nvPr/>
            </p:nvSpPr>
            <p:spPr>
              <a:xfrm>
                <a:off x="0" y="54508"/>
                <a:ext cx="3448712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614C5C54-41F1-49D7-98E5-65F7DDBD2DF8}"/>
                  </a:ext>
                </a:extLst>
              </p:cNvPr>
              <p:cNvSpPr/>
              <p:nvPr/>
            </p:nvSpPr>
            <p:spPr>
              <a:xfrm>
                <a:off x="0" y="-307098"/>
                <a:ext cx="3077938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685C04A2-C3C9-40B0-A0D6-C99051A53331}"/>
                  </a:ext>
                </a:extLst>
              </p:cNvPr>
              <p:cNvSpPr/>
              <p:nvPr/>
            </p:nvSpPr>
            <p:spPr>
              <a:xfrm flipV="1">
                <a:off x="-63500" y="410814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5F7965BC-2570-4C5A-AAED-DDAE93B1C2B7}"/>
                  </a:ext>
                </a:extLst>
              </p:cNvPr>
              <p:cNvSpPr/>
              <p:nvPr/>
            </p:nvSpPr>
            <p:spPr>
              <a:xfrm flipV="1">
                <a:off x="-38100" y="4537608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C691D00A-87C9-4C3D-A283-D75934C7C5FC}"/>
                  </a:ext>
                </a:extLst>
              </p:cNvPr>
              <p:cNvSpPr/>
              <p:nvPr/>
            </p:nvSpPr>
            <p:spPr>
              <a:xfrm flipV="1">
                <a:off x="1" y="5064314"/>
                <a:ext cx="505698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27BE65D5-E6FB-4F6F-9C1B-FF4FCF6D5848}"/>
                  </a:ext>
                </a:extLst>
              </p:cNvPr>
              <p:cNvSpPr/>
              <p:nvPr/>
            </p:nvSpPr>
            <p:spPr>
              <a:xfrm flipV="1">
                <a:off x="-1" y="5527520"/>
                <a:ext cx="433748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E603FDB2-A901-427A-8855-7277E294EDB5}"/>
                  </a:ext>
                </a:extLst>
              </p:cNvPr>
              <p:cNvSpPr/>
              <p:nvPr/>
            </p:nvSpPr>
            <p:spPr>
              <a:xfrm flipV="1">
                <a:off x="0" y="5889126"/>
                <a:ext cx="356870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40F1436A-A5E5-4437-8FAF-BBE19F6FF095}"/>
                  </a:ext>
                </a:extLst>
              </p:cNvPr>
              <p:cNvSpPr/>
              <p:nvPr/>
            </p:nvSpPr>
            <p:spPr>
              <a:xfrm flipV="1">
                <a:off x="-38100" y="6250732"/>
                <a:ext cx="2775683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F5DE89DA-B62E-4B1A-8815-5F4A823875F5}"/>
                  </a:ext>
                </a:extLst>
              </p:cNvPr>
              <p:cNvSpPr/>
              <p:nvPr/>
            </p:nvSpPr>
            <p:spPr>
              <a:xfrm flipV="1">
                <a:off x="-38100" y="6612338"/>
                <a:ext cx="2140616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D7F040-69B7-4FD1-ABD0-410F2377970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0"/>
            <a:ext cx="3905250" cy="163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63DAAC-F201-411F-9178-B87B2F461B08}"/>
              </a:ext>
            </a:extLst>
          </p:cNvPr>
          <p:cNvSpPr txBox="1"/>
          <p:nvPr/>
        </p:nvSpPr>
        <p:spPr>
          <a:xfrm>
            <a:off x="1232915" y="1812117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Plotly</a:t>
            </a:r>
            <a:r>
              <a:rPr lang="ko-KR" altLang="en-US" sz="2000" dirty="0">
                <a:solidFill>
                  <a:schemeClr val="bg1"/>
                </a:solidFill>
              </a:rPr>
              <a:t>와 같은 동적인 그래프 자료를 </a:t>
            </a:r>
            <a:r>
              <a:rPr lang="en-US" altLang="ko-KR" sz="2000" dirty="0">
                <a:solidFill>
                  <a:schemeClr val="bg1"/>
                </a:solidFill>
              </a:rPr>
              <a:t>PowerPoint</a:t>
            </a:r>
            <a:r>
              <a:rPr lang="ko-KR" altLang="en-US" sz="2000" dirty="0">
                <a:solidFill>
                  <a:schemeClr val="bg1"/>
                </a:solidFill>
              </a:rPr>
              <a:t>에 표현하는게 어렵다는 것을 느꼈다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D335A8B-1E72-47F7-8AFB-09A3D9884BEF}"/>
              </a:ext>
            </a:extLst>
          </p:cNvPr>
          <p:cNvSpPr txBox="1"/>
          <p:nvPr/>
        </p:nvSpPr>
        <p:spPr>
          <a:xfrm>
            <a:off x="1232915" y="26085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상관 관계를 나타내는 것에 있어서 예상과는 달리 강한 상관 관계를 구하는 것이 어려워 분석에 힘든 점이 있었다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5DEC04-7D82-4DDB-B4D7-3C0CF0CF3D76}"/>
              </a:ext>
            </a:extLst>
          </p:cNvPr>
          <p:cNvSpPr/>
          <p:nvPr/>
        </p:nvSpPr>
        <p:spPr>
          <a:xfrm rot="3676129">
            <a:off x="5950213" y="-3661491"/>
            <a:ext cx="421587" cy="14211713"/>
          </a:xfrm>
          <a:prstGeom prst="rect">
            <a:avLst/>
          </a:prstGeom>
          <a:pattFill prst="lgConfetti">
            <a:fgClr>
              <a:srgbClr val="03314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4674189" y="0"/>
            <a:ext cx="481711" cy="428034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BCAB5E-9CB4-4999-AFB8-D03257729770}"/>
              </a:ext>
            </a:extLst>
          </p:cNvPr>
          <p:cNvGrpSpPr/>
          <p:nvPr/>
        </p:nvGrpSpPr>
        <p:grpSpPr>
          <a:xfrm>
            <a:off x="-6906" y="-2217622"/>
            <a:ext cx="4767593" cy="6253723"/>
            <a:chOff x="-6906" y="-2217622"/>
            <a:chExt cx="4767593" cy="6253723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1982834"/>
              <a:ext cx="4760687" cy="2053267"/>
            </a:xfrm>
            <a:prstGeom prst="line">
              <a:avLst/>
            </a:prstGeom>
            <a:ln w="635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151" y="1341083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302" y="699332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453" y="57581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604" y="-584170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755" y="-1225921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6" y="-1867672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525" y="-502153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6998" y="-771606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3599" y="-1016995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6294" y="-1226288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9143" y="-1416775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058" y="-1595028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3131" y="-1751943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204" y="-1894953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470" y="-1998231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66" y="-2127705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577" y="-2217622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7" name="그림 126">
            <a:extLst>
              <a:ext uri="{FF2B5EF4-FFF2-40B4-BE49-F238E27FC236}">
                <a16:creationId xmlns:a16="http://schemas.microsoft.com/office/drawing/2014/main" id="{D6C2D0C0-72A3-4439-A8B8-C5E26136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54" y="2966447"/>
            <a:ext cx="1895803" cy="189580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12B871E-B6D9-42D8-9EF2-32D1377DEBA1}"/>
              </a:ext>
            </a:extLst>
          </p:cNvPr>
          <p:cNvSpPr txBox="1"/>
          <p:nvPr/>
        </p:nvSpPr>
        <p:spPr>
          <a:xfrm rot="9099332" flipV="1">
            <a:off x="6795291" y="3136845"/>
            <a:ext cx="4402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791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609B59-89D9-4B80-904C-6D5E9FF986ED}"/>
              </a:ext>
            </a:extLst>
          </p:cNvPr>
          <p:cNvSpPr/>
          <p:nvPr/>
        </p:nvSpPr>
        <p:spPr>
          <a:xfrm>
            <a:off x="1232915" y="360375"/>
            <a:ext cx="51038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u="sng" kern="0" dirty="0">
                <a:solidFill>
                  <a:prstClr val="white"/>
                </a:solidFill>
              </a:rPr>
              <a:t>주제 선정 및 배경</a:t>
            </a:r>
            <a:endParaRPr lang="en-US" altLang="ko-KR" sz="3000" b="1" u="sng" kern="0" dirty="0">
              <a:solidFill>
                <a:prstClr val="white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589B68-8AD4-4922-ABC3-24C6033A0A76}"/>
              </a:ext>
            </a:extLst>
          </p:cNvPr>
          <p:cNvGrpSpPr/>
          <p:nvPr/>
        </p:nvGrpSpPr>
        <p:grpSpPr>
          <a:xfrm>
            <a:off x="-1499111" y="-127501"/>
            <a:ext cx="2550968" cy="2159501"/>
            <a:chOff x="-2674849" y="-307098"/>
            <a:chExt cx="8741822" cy="7780704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B3C54658-D478-4738-9508-BC3179333241}"/>
                </a:ext>
              </a:extLst>
            </p:cNvPr>
            <p:cNvSpPr/>
            <p:nvPr/>
          </p:nvSpPr>
          <p:spPr>
            <a:xfrm>
              <a:off x="2061029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BE86596-7B14-41A9-BC36-E40B7A2FD53C}"/>
                </a:ext>
              </a:extLst>
            </p:cNvPr>
            <p:cNvSpPr/>
            <p:nvPr/>
          </p:nvSpPr>
          <p:spPr>
            <a:xfrm>
              <a:off x="1722752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DD8A441-BE03-4B55-9459-3F8B5658A3A9}"/>
                </a:ext>
              </a:extLst>
            </p:cNvPr>
            <p:cNvSpPr/>
            <p:nvPr/>
          </p:nvSpPr>
          <p:spPr>
            <a:xfrm>
              <a:off x="1384475" y="0"/>
              <a:ext cx="37392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739244"/>
                <a:gd name="connsiteY0" fmla="*/ 0 h 6966857"/>
                <a:gd name="connsiteX1" fmla="*/ 3739244 w 3739244"/>
                <a:gd name="connsiteY1" fmla="*/ 3551163 h 6966857"/>
                <a:gd name="connsiteX2" fmla="*/ 0 w 37392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9244" h="6966857">
                  <a:moveTo>
                    <a:pt x="798287" y="0"/>
                  </a:moveTo>
                  <a:cubicBezTo>
                    <a:pt x="1243392" y="1228877"/>
                    <a:pt x="3729568" y="1814287"/>
                    <a:pt x="3739244" y="3551163"/>
                  </a:cubicBezTo>
                  <a:cubicBezTo>
                    <a:pt x="3666673" y="5786363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82CD67C-44C8-4ECC-83A4-8B8AE35A8C13}"/>
                </a:ext>
              </a:extLst>
            </p:cNvPr>
            <p:cNvSpPr/>
            <p:nvPr/>
          </p:nvSpPr>
          <p:spPr>
            <a:xfrm>
              <a:off x="707921" y="0"/>
              <a:ext cx="38154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815444"/>
                <a:gd name="connsiteY0" fmla="*/ 0 h 6966857"/>
                <a:gd name="connsiteX1" fmla="*/ 3815444 w 3815444"/>
                <a:gd name="connsiteY1" fmla="*/ 3570515 h 6966857"/>
                <a:gd name="connsiteX2" fmla="*/ 0 w 38154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5444" h="6966857">
                  <a:moveTo>
                    <a:pt x="798287" y="0"/>
                  </a:moveTo>
                  <a:cubicBezTo>
                    <a:pt x="1243392" y="1228877"/>
                    <a:pt x="3805768" y="1833639"/>
                    <a:pt x="3815444" y="3570515"/>
                  </a:cubicBezTo>
                  <a:cubicBezTo>
                    <a:pt x="37428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34437C8-1E9E-415F-AE0B-B64E447D42FB}"/>
                </a:ext>
              </a:extLst>
            </p:cNvPr>
            <p:cNvSpPr/>
            <p:nvPr/>
          </p:nvSpPr>
          <p:spPr>
            <a:xfrm>
              <a:off x="-306910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56573378-5B9F-4F1B-AEC3-3AD801BDD3E5}"/>
                </a:ext>
              </a:extLst>
            </p:cNvPr>
            <p:cNvSpPr/>
            <p:nvPr/>
          </p:nvSpPr>
          <p:spPr>
            <a:xfrm>
              <a:off x="-1321741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B1E795D-4E7B-4D6A-B2FF-C2DA97F18B9D}"/>
                </a:ext>
              </a:extLst>
            </p:cNvPr>
            <p:cNvSpPr/>
            <p:nvPr/>
          </p:nvSpPr>
          <p:spPr>
            <a:xfrm>
              <a:off x="-2674849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CA7127E-3E98-48CB-BD72-80E64931E02C}"/>
                </a:ext>
              </a:extLst>
            </p:cNvPr>
            <p:cNvGrpSpPr/>
            <p:nvPr/>
          </p:nvGrpSpPr>
          <p:grpSpPr>
            <a:xfrm>
              <a:off x="-63500" y="-307098"/>
              <a:ext cx="6121400" cy="7780704"/>
              <a:chOff x="-63500" y="-307098"/>
              <a:chExt cx="6121400" cy="7780704"/>
            </a:xfrm>
          </p:grpSpPr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2D44EE60-4B98-40EA-B11E-434A58343F5E}"/>
                  </a:ext>
                </a:extLst>
              </p:cNvPr>
              <p:cNvSpPr/>
              <p:nvPr/>
            </p:nvSpPr>
            <p:spPr>
              <a:xfrm>
                <a:off x="-25400" y="257810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9991979E-04E8-427E-A12D-C082C000CE20}"/>
                  </a:ext>
                </a:extLst>
              </p:cNvPr>
              <p:cNvSpPr/>
              <p:nvPr/>
            </p:nvSpPr>
            <p:spPr>
              <a:xfrm>
                <a:off x="-12700" y="3483474"/>
                <a:ext cx="6070600" cy="101600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  <a:gd name="connsiteX0" fmla="*/ 0 w 6070600"/>
                  <a:gd name="connsiteY0" fmla="*/ 0 h 581868"/>
                  <a:gd name="connsiteX1" fmla="*/ 3721100 w 6070600"/>
                  <a:gd name="connsiteY1" fmla="*/ 533400 h 581868"/>
                  <a:gd name="connsiteX2" fmla="*/ 6070600 w 6070600"/>
                  <a:gd name="connsiteY2" fmla="*/ 419100 h 5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0600" h="581868">
                    <a:moveTo>
                      <a:pt x="0" y="0"/>
                    </a:moveTo>
                    <a:cubicBezTo>
                      <a:pt x="1359958" y="348191"/>
                      <a:pt x="2707217" y="416983"/>
                      <a:pt x="3721100" y="533400"/>
                    </a:cubicBezTo>
                    <a:cubicBezTo>
                      <a:pt x="4734983" y="649817"/>
                      <a:pt x="5402791" y="534458"/>
                      <a:pt x="6070600" y="4191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3A984147-60EF-455D-B9A2-F5710C725D9B}"/>
                  </a:ext>
                </a:extLst>
              </p:cNvPr>
              <p:cNvSpPr/>
              <p:nvPr/>
            </p:nvSpPr>
            <p:spPr>
              <a:xfrm>
                <a:off x="0" y="1767632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582035F5-6AEE-4CDA-8314-C6584077D724}"/>
                  </a:ext>
                </a:extLst>
              </p:cNvPr>
              <p:cNvSpPr/>
              <p:nvPr/>
            </p:nvSpPr>
            <p:spPr>
              <a:xfrm>
                <a:off x="-25400" y="1240926"/>
                <a:ext cx="514911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74EE62B0-90DE-4D51-AC16-9CAB83D35571}"/>
                  </a:ext>
                </a:extLst>
              </p:cNvPr>
              <p:cNvSpPr/>
              <p:nvPr/>
            </p:nvSpPr>
            <p:spPr>
              <a:xfrm>
                <a:off x="0" y="777720"/>
                <a:ext cx="4523365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BB70ED4-357F-4361-AA95-4ED77708B6B3}"/>
                  </a:ext>
                </a:extLst>
              </p:cNvPr>
              <p:cNvSpPr/>
              <p:nvPr/>
            </p:nvSpPr>
            <p:spPr>
              <a:xfrm>
                <a:off x="-25400" y="416114"/>
                <a:ext cx="4062711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6C001F0-7962-4022-86F0-7614DE6D711E}"/>
                  </a:ext>
                </a:extLst>
              </p:cNvPr>
              <p:cNvSpPr/>
              <p:nvPr/>
            </p:nvSpPr>
            <p:spPr>
              <a:xfrm>
                <a:off x="0" y="54508"/>
                <a:ext cx="3392124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95BE9250-F4C2-4921-8F58-CC4393448F0F}"/>
                  </a:ext>
                </a:extLst>
              </p:cNvPr>
              <p:cNvSpPr/>
              <p:nvPr/>
            </p:nvSpPr>
            <p:spPr>
              <a:xfrm>
                <a:off x="0" y="-307098"/>
                <a:ext cx="3149602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CC434C29-C678-498E-ABA7-87C4C1601307}"/>
                  </a:ext>
                </a:extLst>
              </p:cNvPr>
              <p:cNvSpPr/>
              <p:nvPr/>
            </p:nvSpPr>
            <p:spPr>
              <a:xfrm flipV="1">
                <a:off x="-63500" y="410814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12517B7C-9292-487B-AA91-520FA07610A1}"/>
                  </a:ext>
                </a:extLst>
              </p:cNvPr>
              <p:cNvSpPr/>
              <p:nvPr/>
            </p:nvSpPr>
            <p:spPr>
              <a:xfrm flipV="1">
                <a:off x="-38100" y="4537608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BB9B58AD-3FE8-4610-9F39-586D33B158C2}"/>
                  </a:ext>
                </a:extLst>
              </p:cNvPr>
              <p:cNvSpPr/>
              <p:nvPr/>
            </p:nvSpPr>
            <p:spPr>
              <a:xfrm flipV="1">
                <a:off x="1" y="5064314"/>
                <a:ext cx="499110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9E198690-953F-42C2-82D4-D95A0E043591}"/>
                  </a:ext>
                </a:extLst>
              </p:cNvPr>
              <p:cNvSpPr/>
              <p:nvPr/>
            </p:nvSpPr>
            <p:spPr>
              <a:xfrm flipV="1">
                <a:off x="-1" y="5527520"/>
                <a:ext cx="433748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B297B72A-895F-43B9-8610-0F40E953BA45}"/>
                  </a:ext>
                </a:extLst>
              </p:cNvPr>
              <p:cNvSpPr/>
              <p:nvPr/>
            </p:nvSpPr>
            <p:spPr>
              <a:xfrm flipV="1">
                <a:off x="0" y="5889126"/>
                <a:ext cx="356870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0187B83-7908-45DD-B481-8085AEF765FA}"/>
                  </a:ext>
                </a:extLst>
              </p:cNvPr>
              <p:cNvSpPr/>
              <p:nvPr/>
            </p:nvSpPr>
            <p:spPr>
              <a:xfrm flipV="1">
                <a:off x="-38100" y="6250732"/>
                <a:ext cx="2775683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4B70E23-E377-425D-B906-F1BB0355E6C8}"/>
                  </a:ext>
                </a:extLst>
              </p:cNvPr>
              <p:cNvSpPr/>
              <p:nvPr/>
            </p:nvSpPr>
            <p:spPr>
              <a:xfrm flipV="1">
                <a:off x="-38100" y="6612338"/>
                <a:ext cx="2140616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FCDEC453-BD37-4639-A6F8-053DB01EC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1" y="489735"/>
            <a:ext cx="947822" cy="947822"/>
          </a:xfrm>
          <a:prstGeom prst="rect">
            <a:avLst/>
          </a:prstGeom>
          <a:effectLst>
            <a:outerShdw blurRad="266700" dist="2667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3216FC-5599-4373-88C1-80179F02A0C0}"/>
              </a:ext>
            </a:extLst>
          </p:cNvPr>
          <p:cNvGrpSpPr/>
          <p:nvPr/>
        </p:nvGrpSpPr>
        <p:grpSpPr>
          <a:xfrm>
            <a:off x="-925308" y="-80702"/>
            <a:ext cx="2006264" cy="2112702"/>
            <a:chOff x="-925308" y="-80702"/>
            <a:chExt cx="2006264" cy="2112702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E82F3E31-6FA3-428F-93AA-4DDA7DEDEA30}"/>
                </a:ext>
              </a:extLst>
            </p:cNvPr>
            <p:cNvSpPr/>
            <p:nvPr/>
          </p:nvSpPr>
          <p:spPr>
            <a:xfrm>
              <a:off x="-6782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D9B9FC4-004A-4376-85E5-25EA3EAB406E}"/>
                </a:ext>
              </a:extLst>
            </p:cNvPr>
            <p:cNvSpPr/>
            <p:nvPr/>
          </p:nvSpPr>
          <p:spPr>
            <a:xfrm>
              <a:off x="-98634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DE401C2-60D8-4944-8CE0-B424E99752D2}"/>
                </a:ext>
              </a:extLst>
            </p:cNvPr>
            <p:cNvSpPr/>
            <p:nvPr/>
          </p:nvSpPr>
          <p:spPr>
            <a:xfrm>
              <a:off x="-190487" y="2685"/>
              <a:ext cx="1015320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739244"/>
                <a:gd name="connsiteY0" fmla="*/ 0 h 6966857"/>
                <a:gd name="connsiteX1" fmla="*/ 3739244 w 3739244"/>
                <a:gd name="connsiteY1" fmla="*/ 3551163 h 6966857"/>
                <a:gd name="connsiteX2" fmla="*/ 0 w 37392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9244" h="6966857">
                  <a:moveTo>
                    <a:pt x="798287" y="0"/>
                  </a:moveTo>
                  <a:cubicBezTo>
                    <a:pt x="1243392" y="1228877"/>
                    <a:pt x="3729568" y="1814287"/>
                    <a:pt x="3739244" y="3551163"/>
                  </a:cubicBezTo>
                  <a:cubicBezTo>
                    <a:pt x="3666673" y="5786363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8FD1D95-4DC3-4CFE-A595-9DB16792C8F6}"/>
                </a:ext>
              </a:extLst>
            </p:cNvPr>
            <p:cNvSpPr/>
            <p:nvPr/>
          </p:nvSpPr>
          <p:spPr>
            <a:xfrm>
              <a:off x="-374192" y="2685"/>
              <a:ext cx="1036011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815444"/>
                <a:gd name="connsiteY0" fmla="*/ 0 h 6966857"/>
                <a:gd name="connsiteX1" fmla="*/ 3815444 w 3815444"/>
                <a:gd name="connsiteY1" fmla="*/ 3570515 h 6966857"/>
                <a:gd name="connsiteX2" fmla="*/ 0 w 38154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5444" h="6966857">
                  <a:moveTo>
                    <a:pt x="798287" y="0"/>
                  </a:moveTo>
                  <a:cubicBezTo>
                    <a:pt x="1243392" y="1228877"/>
                    <a:pt x="3805768" y="1833639"/>
                    <a:pt x="3815444" y="3570515"/>
                  </a:cubicBezTo>
                  <a:cubicBezTo>
                    <a:pt x="37428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CD438D8-6ECB-4692-AF8E-2FC9E4BB9767}"/>
                </a:ext>
              </a:extLst>
            </p:cNvPr>
            <p:cNvSpPr/>
            <p:nvPr/>
          </p:nvSpPr>
          <p:spPr>
            <a:xfrm>
              <a:off x="-649750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BF33C25-8AC8-4E78-906E-60E079400381}"/>
                </a:ext>
              </a:extLst>
            </p:cNvPr>
            <p:cNvSpPr/>
            <p:nvPr/>
          </p:nvSpPr>
          <p:spPr>
            <a:xfrm>
              <a:off x="-925308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5DD4003-B3EE-438A-8C1C-AF1D00BC1572}"/>
                </a:ext>
              </a:extLst>
            </p:cNvPr>
            <p:cNvGrpSpPr/>
            <p:nvPr/>
          </p:nvGrpSpPr>
          <p:grpSpPr>
            <a:xfrm>
              <a:off x="-583657" y="-80702"/>
              <a:ext cx="1662149" cy="2112702"/>
              <a:chOff x="-63500" y="-307098"/>
              <a:chExt cx="6121400" cy="7780704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487C3188-3FC9-416F-97A8-6C126C717E1A}"/>
                  </a:ext>
                </a:extLst>
              </p:cNvPr>
              <p:cNvSpPr/>
              <p:nvPr/>
            </p:nvSpPr>
            <p:spPr>
              <a:xfrm>
                <a:off x="-25400" y="257810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0F43E767-FEAA-4109-96FA-7262B6E79AF8}"/>
                  </a:ext>
                </a:extLst>
              </p:cNvPr>
              <p:cNvSpPr/>
              <p:nvPr/>
            </p:nvSpPr>
            <p:spPr>
              <a:xfrm>
                <a:off x="-12700" y="3483474"/>
                <a:ext cx="6070600" cy="101600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  <a:gd name="connsiteX0" fmla="*/ 0 w 6070600"/>
                  <a:gd name="connsiteY0" fmla="*/ 0 h 581868"/>
                  <a:gd name="connsiteX1" fmla="*/ 3721100 w 6070600"/>
                  <a:gd name="connsiteY1" fmla="*/ 533400 h 581868"/>
                  <a:gd name="connsiteX2" fmla="*/ 6070600 w 6070600"/>
                  <a:gd name="connsiteY2" fmla="*/ 419100 h 5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0600" h="581868">
                    <a:moveTo>
                      <a:pt x="0" y="0"/>
                    </a:moveTo>
                    <a:cubicBezTo>
                      <a:pt x="1359958" y="348191"/>
                      <a:pt x="2707217" y="416983"/>
                      <a:pt x="3721100" y="533400"/>
                    </a:cubicBezTo>
                    <a:cubicBezTo>
                      <a:pt x="4734983" y="649817"/>
                      <a:pt x="5402791" y="534458"/>
                      <a:pt x="6070600" y="4191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469CD98E-7312-4EC2-8F8C-A273AB72AB32}"/>
                  </a:ext>
                </a:extLst>
              </p:cNvPr>
              <p:cNvSpPr/>
              <p:nvPr/>
            </p:nvSpPr>
            <p:spPr>
              <a:xfrm>
                <a:off x="0" y="1767632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8DF2D5AE-6B6D-48EE-ABB3-D5A6E9900ED7}"/>
                  </a:ext>
                </a:extLst>
              </p:cNvPr>
              <p:cNvSpPr/>
              <p:nvPr/>
            </p:nvSpPr>
            <p:spPr>
              <a:xfrm>
                <a:off x="-25400" y="1240926"/>
                <a:ext cx="514911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996BEFF1-8D7C-43A0-B036-B65F97A44B6A}"/>
                  </a:ext>
                </a:extLst>
              </p:cNvPr>
              <p:cNvSpPr/>
              <p:nvPr/>
            </p:nvSpPr>
            <p:spPr>
              <a:xfrm>
                <a:off x="0" y="777720"/>
                <a:ext cx="4523365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81B17109-2F64-4A7E-A2D3-F1837F973AFB}"/>
                  </a:ext>
                </a:extLst>
              </p:cNvPr>
              <p:cNvSpPr/>
              <p:nvPr/>
            </p:nvSpPr>
            <p:spPr>
              <a:xfrm>
                <a:off x="-25400" y="416114"/>
                <a:ext cx="397783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BCBF8ECC-8AD7-4530-89FB-5170CEEDC6DA}"/>
                  </a:ext>
                </a:extLst>
              </p:cNvPr>
              <p:cNvSpPr/>
              <p:nvPr/>
            </p:nvSpPr>
            <p:spPr>
              <a:xfrm>
                <a:off x="0" y="54508"/>
                <a:ext cx="3448712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614C5C54-41F1-49D7-98E5-65F7DDBD2DF8}"/>
                  </a:ext>
                </a:extLst>
              </p:cNvPr>
              <p:cNvSpPr/>
              <p:nvPr/>
            </p:nvSpPr>
            <p:spPr>
              <a:xfrm>
                <a:off x="0" y="-307098"/>
                <a:ext cx="3077938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685C04A2-C3C9-40B0-A0D6-C99051A53331}"/>
                  </a:ext>
                </a:extLst>
              </p:cNvPr>
              <p:cNvSpPr/>
              <p:nvPr/>
            </p:nvSpPr>
            <p:spPr>
              <a:xfrm flipV="1">
                <a:off x="-63500" y="410814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5F7965BC-2570-4C5A-AAED-DDAE93B1C2B7}"/>
                  </a:ext>
                </a:extLst>
              </p:cNvPr>
              <p:cNvSpPr/>
              <p:nvPr/>
            </p:nvSpPr>
            <p:spPr>
              <a:xfrm flipV="1">
                <a:off x="-38100" y="4537608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C691D00A-87C9-4C3D-A283-D75934C7C5FC}"/>
                  </a:ext>
                </a:extLst>
              </p:cNvPr>
              <p:cNvSpPr/>
              <p:nvPr/>
            </p:nvSpPr>
            <p:spPr>
              <a:xfrm flipV="1">
                <a:off x="1" y="5064314"/>
                <a:ext cx="505698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27BE65D5-E6FB-4F6F-9C1B-FF4FCF6D5848}"/>
                  </a:ext>
                </a:extLst>
              </p:cNvPr>
              <p:cNvSpPr/>
              <p:nvPr/>
            </p:nvSpPr>
            <p:spPr>
              <a:xfrm flipV="1">
                <a:off x="-1" y="5527520"/>
                <a:ext cx="433748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E603FDB2-A901-427A-8855-7277E294EDB5}"/>
                  </a:ext>
                </a:extLst>
              </p:cNvPr>
              <p:cNvSpPr/>
              <p:nvPr/>
            </p:nvSpPr>
            <p:spPr>
              <a:xfrm flipV="1">
                <a:off x="0" y="5889126"/>
                <a:ext cx="356870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40F1436A-A5E5-4437-8FAF-BBE19F6FF095}"/>
                  </a:ext>
                </a:extLst>
              </p:cNvPr>
              <p:cNvSpPr/>
              <p:nvPr/>
            </p:nvSpPr>
            <p:spPr>
              <a:xfrm flipV="1">
                <a:off x="-38100" y="6250732"/>
                <a:ext cx="2775683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F5DE89DA-B62E-4B1A-8815-5F4A823875F5}"/>
                  </a:ext>
                </a:extLst>
              </p:cNvPr>
              <p:cNvSpPr/>
              <p:nvPr/>
            </p:nvSpPr>
            <p:spPr>
              <a:xfrm flipV="1">
                <a:off x="-38100" y="6612338"/>
                <a:ext cx="2140616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D7F040-69B7-4FD1-ABD0-410F2377970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0"/>
            <a:ext cx="3905250" cy="163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63DAAC-F201-411F-9178-B87B2F461B08}"/>
              </a:ext>
            </a:extLst>
          </p:cNvPr>
          <p:cNvSpPr txBox="1"/>
          <p:nvPr/>
        </p:nvSpPr>
        <p:spPr>
          <a:xfrm>
            <a:off x="3327954" y="5778593"/>
            <a:ext cx="877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The Premier League is the most-watched sports league in the world, broadcast in 212 territories to 643 million homes, with a potential TV audience of 4.7 billion people. – </a:t>
            </a:r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en-US" altLang="ko-KR" dirty="0" err="1">
                <a:solidFill>
                  <a:schemeClr val="bg1"/>
                </a:solidFill>
              </a:rPr>
              <a:t>WikiPedia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39CB4E-3749-4743-B54A-6C0568CDB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235">
            <a:off x="1299779" y="3843231"/>
            <a:ext cx="4471437" cy="3535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50A6C6-E763-4EE5-9FC9-A9B50CE59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25808">
            <a:off x="977946" y="3044256"/>
            <a:ext cx="5115105" cy="4492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B72F68-77CD-4E2D-A0F6-6E309F5F3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17293">
            <a:off x="955973" y="2213992"/>
            <a:ext cx="4896630" cy="3975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D5DB311-42B6-4196-996D-4FE46BB182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1954" y="1999544"/>
            <a:ext cx="5607674" cy="303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080000" y="900000"/>
            <a:ext cx="51038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u="sng" kern="0" dirty="0">
                <a:solidFill>
                  <a:prstClr val="white"/>
                </a:solidFill>
              </a:rPr>
              <a:t>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794C38-B7B2-4235-BCDA-7D008895FFE1}"/>
              </a:ext>
            </a:extLst>
          </p:cNvPr>
          <p:cNvSpPr/>
          <p:nvPr/>
        </p:nvSpPr>
        <p:spPr>
          <a:xfrm>
            <a:off x="1440000" y="2160000"/>
            <a:ext cx="685310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prstClr val="white"/>
                </a:solidFill>
              </a:rPr>
              <a:t>2023</a:t>
            </a:r>
            <a:r>
              <a:rPr lang="ko-KR" altLang="en-US" sz="2000" kern="0" dirty="0">
                <a:solidFill>
                  <a:prstClr val="white"/>
                </a:solidFill>
              </a:rPr>
              <a:t>년 기준 전 세계 축구 리그 수익 순위 </a:t>
            </a:r>
            <a:r>
              <a:rPr lang="en-US" altLang="ko-KR" sz="2000" kern="0" dirty="0">
                <a:solidFill>
                  <a:prstClr val="white"/>
                </a:solidFill>
              </a:rPr>
              <a:t>1</a:t>
            </a:r>
            <a:r>
              <a:rPr lang="ko-KR" altLang="en-US" sz="2000" kern="0" dirty="0">
                <a:solidFill>
                  <a:prstClr val="white"/>
                </a:solidFill>
              </a:rPr>
              <a:t>위</a:t>
            </a:r>
            <a:endParaRPr lang="en-US" altLang="ko-KR" sz="2000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</a:rPr>
              <a:t>세계에서 가장 많은 </a:t>
            </a:r>
            <a:r>
              <a:rPr lang="en-US" altLang="ko-KR" sz="2000" kern="0" dirty="0">
                <a:solidFill>
                  <a:prstClr val="white"/>
                </a:solidFill>
              </a:rPr>
              <a:t>TV</a:t>
            </a:r>
            <a:r>
              <a:rPr lang="ko-KR" altLang="en-US" sz="2000" kern="0" dirty="0">
                <a:solidFill>
                  <a:prstClr val="white"/>
                </a:solidFill>
              </a:rPr>
              <a:t> 시청률을 가진 축구 리그</a:t>
            </a:r>
            <a:endParaRPr lang="en-US" altLang="ko-KR" sz="20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E07251-6EEB-49DE-B3AD-504BD16D5159}"/>
              </a:ext>
            </a:extLst>
          </p:cNvPr>
          <p:cNvSpPr/>
          <p:nvPr/>
        </p:nvSpPr>
        <p:spPr>
          <a:xfrm>
            <a:off x="720000" y="1080000"/>
            <a:ext cx="51038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u="sng" kern="0" dirty="0">
                <a:solidFill>
                  <a:prstClr val="white"/>
                </a:solidFill>
              </a:rPr>
              <a:t>주제 선정 및 배경</a:t>
            </a:r>
            <a:endParaRPr lang="en-US" altLang="ko-KR" sz="3000" b="1" u="sng" kern="0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C9BC0-721E-41D5-AAB0-52E38C4C74F5}"/>
              </a:ext>
            </a:extLst>
          </p:cNvPr>
          <p:cNvSpPr/>
          <p:nvPr/>
        </p:nvSpPr>
        <p:spPr>
          <a:xfrm>
            <a:off x="1440000" y="3600000"/>
            <a:ext cx="685310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prstClr val="white"/>
                </a:solidFill>
              </a:rPr>
              <a:t>PL </a:t>
            </a:r>
            <a:r>
              <a:rPr lang="ko-KR" altLang="en-US" sz="2000" kern="0" dirty="0">
                <a:solidFill>
                  <a:prstClr val="white"/>
                </a:solidFill>
              </a:rPr>
              <a:t>데이터를 통해 역대 기록</a:t>
            </a:r>
            <a:endParaRPr lang="en-US" altLang="ko-KR" sz="2000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</a:rPr>
              <a:t>우승에 대한 상관 관계와 예측을 해보자</a:t>
            </a:r>
            <a:endParaRPr lang="en-US" altLang="ko-KR" sz="2000" kern="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6CE5D7-5E6D-4039-B681-38967FB2BEDB}"/>
              </a:ext>
            </a:extLst>
          </p:cNvPr>
          <p:cNvSpPr/>
          <p:nvPr/>
        </p:nvSpPr>
        <p:spPr>
          <a:xfrm>
            <a:off x="9791700" y="6445120"/>
            <a:ext cx="2400300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데이터</a:t>
            </a:r>
            <a:r>
              <a:rPr lang="en-US" altLang="ko-KR" sz="1000" kern="0" dirty="0">
                <a:solidFill>
                  <a:prstClr val="white"/>
                </a:solidFill>
              </a:rPr>
              <a:t> </a:t>
            </a:r>
            <a:r>
              <a:rPr lang="ko-KR" altLang="en-US" sz="1000" kern="0" dirty="0">
                <a:solidFill>
                  <a:prstClr val="white"/>
                </a:solidFill>
              </a:rPr>
              <a:t>출처 </a:t>
            </a:r>
            <a:r>
              <a:rPr lang="en-US" altLang="ko-KR" sz="1000" kern="0" dirty="0">
                <a:solidFill>
                  <a:prstClr val="white"/>
                </a:solidFill>
              </a:rPr>
              <a:t>: Kaggle.com</a:t>
            </a:r>
          </a:p>
        </p:txBody>
      </p:sp>
    </p:spTree>
    <p:extLst>
      <p:ext uri="{BB962C8B-B14F-4D97-AF65-F5344CB8AC3E}">
        <p14:creationId xmlns:p14="http://schemas.microsoft.com/office/powerpoint/2010/main" val="132870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080000" y="900000"/>
            <a:ext cx="270908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u="sng" kern="0" dirty="0">
                <a:solidFill>
                  <a:prstClr val="white"/>
                </a:solidFill>
              </a:rPr>
              <a:t>데이터 분석</a:t>
            </a:r>
            <a:r>
              <a:rPr lang="en-US" altLang="ko-KR" sz="3000" b="1" i="1" u="sng" kern="0" dirty="0">
                <a:solidFill>
                  <a:prstClr val="white"/>
                </a:solidFill>
              </a:rPr>
              <a:t>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794C38-B7B2-4235-BCDA-7D008895FFE1}"/>
              </a:ext>
            </a:extLst>
          </p:cNvPr>
          <p:cNvSpPr/>
          <p:nvPr/>
        </p:nvSpPr>
        <p:spPr>
          <a:xfrm>
            <a:off x="3516134" y="1098241"/>
            <a:ext cx="831727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kern="0" dirty="0" err="1">
                <a:solidFill>
                  <a:prstClr val="white"/>
                </a:solidFill>
              </a:rPr>
              <a:t>필요없는</a:t>
            </a:r>
            <a:r>
              <a:rPr lang="ko-KR" altLang="en-US" sz="2000" kern="0" dirty="0">
                <a:solidFill>
                  <a:prstClr val="white"/>
                </a:solidFill>
              </a:rPr>
              <a:t> 데이터를 삭제</a:t>
            </a:r>
            <a:r>
              <a:rPr lang="en-US" altLang="ko-KR" sz="2000" kern="0" dirty="0">
                <a:solidFill>
                  <a:prstClr val="white"/>
                </a:solidFill>
              </a:rPr>
              <a:t> </a:t>
            </a:r>
            <a:r>
              <a:rPr lang="ko-KR" altLang="en-US" sz="2000" kern="0" dirty="0">
                <a:solidFill>
                  <a:prstClr val="white"/>
                </a:solidFill>
              </a:rPr>
              <a:t>후 여러 조건을 세우고 필요한 데이터를 생성</a:t>
            </a:r>
            <a:endParaRPr lang="en-US" altLang="ko-KR" sz="2000" kern="0" dirty="0">
              <a:solidFill>
                <a:prstClr val="white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E9770CF-CFA1-412D-B8AE-85B84047FDDA}"/>
              </a:ext>
            </a:extLst>
          </p:cNvPr>
          <p:cNvSpPr/>
          <p:nvPr/>
        </p:nvSpPr>
        <p:spPr>
          <a:xfrm>
            <a:off x="5225730" y="3660162"/>
            <a:ext cx="1134520" cy="663388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892BEF-EE88-4753-83DC-BDB620CCE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22" y="2382051"/>
            <a:ext cx="4265857" cy="32196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F9A109-31F2-459C-A4C0-9BAA22420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197" y="1675585"/>
            <a:ext cx="1558975" cy="2316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9DF3AF-95B2-4EAB-86C0-C4E57FCC5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197" y="4074706"/>
            <a:ext cx="4539070" cy="221541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8351B-6A39-468A-91BF-72109A66DD46}"/>
              </a:ext>
            </a:extLst>
          </p:cNvPr>
          <p:cNvSpPr/>
          <p:nvPr/>
        </p:nvSpPr>
        <p:spPr>
          <a:xfrm>
            <a:off x="8288172" y="3660162"/>
            <a:ext cx="2809105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시즌 별 홈</a:t>
            </a:r>
            <a:r>
              <a:rPr lang="en-US" altLang="ko-KR" sz="1000" kern="0" dirty="0">
                <a:solidFill>
                  <a:prstClr val="white"/>
                </a:solidFill>
              </a:rPr>
              <a:t>/</a:t>
            </a:r>
            <a:r>
              <a:rPr lang="ko-KR" altLang="en-US" sz="1000" kern="0" dirty="0">
                <a:solidFill>
                  <a:prstClr val="white"/>
                </a:solidFill>
              </a:rPr>
              <a:t>원정의 승률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D710A47-ED68-4FA9-8174-B33BBC9C8CBB}"/>
              </a:ext>
            </a:extLst>
          </p:cNvPr>
          <p:cNvSpPr/>
          <p:nvPr/>
        </p:nvSpPr>
        <p:spPr>
          <a:xfrm>
            <a:off x="8348363" y="6292766"/>
            <a:ext cx="2809105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각 시즌의 팀의 성적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9684DE-BF23-4BE0-ACDF-C72319F0E65E}"/>
              </a:ext>
            </a:extLst>
          </p:cNvPr>
          <p:cNvSpPr/>
          <p:nvPr/>
        </p:nvSpPr>
        <p:spPr>
          <a:xfrm>
            <a:off x="1990051" y="5601661"/>
            <a:ext cx="2809105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초기 데이터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3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26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CC406A-8059-464B-BD78-8ACDD8B4B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16" y="-22346"/>
            <a:ext cx="4929813" cy="2909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D11A52-03F1-4C89-B934-B2EBFF88D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5129" y="0"/>
            <a:ext cx="1055498" cy="6858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A9F318-6773-47BC-8645-5A50929B48F7}"/>
              </a:ext>
            </a:extLst>
          </p:cNvPr>
          <p:cNvSpPr/>
          <p:nvPr/>
        </p:nvSpPr>
        <p:spPr>
          <a:xfrm>
            <a:off x="792000" y="1800000"/>
            <a:ext cx="2880000" cy="493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</a:rPr>
              <a:t>팀 별 데이터를 시각화</a:t>
            </a:r>
            <a:endParaRPr lang="en-US" altLang="ko-KR" sz="2000" kern="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C77FA6-0DB5-4E31-A462-9A486087DD67}"/>
              </a:ext>
            </a:extLst>
          </p:cNvPr>
          <p:cNvSpPr/>
          <p:nvPr/>
        </p:nvSpPr>
        <p:spPr>
          <a:xfrm>
            <a:off x="3492000" y="2916000"/>
            <a:ext cx="324000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</a:rPr>
              <a:t>한 번에 시각화 어려움</a:t>
            </a:r>
            <a:endParaRPr lang="en-US" altLang="ko-KR" sz="2000" kern="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79D76E4-2F3C-431A-89A7-B6E60D696687}"/>
              </a:ext>
            </a:extLst>
          </p:cNvPr>
          <p:cNvSpPr/>
          <p:nvPr/>
        </p:nvSpPr>
        <p:spPr>
          <a:xfrm>
            <a:off x="6696000" y="4032000"/>
            <a:ext cx="288000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</a:rPr>
              <a:t>데이터 처리</a:t>
            </a:r>
            <a:endParaRPr lang="en-US" altLang="ko-KR" sz="2000" kern="0" dirty="0">
              <a:solidFill>
                <a:prstClr val="white"/>
              </a:solidFill>
            </a:endParaRPr>
          </a:p>
        </p:txBody>
      </p:sp>
      <p:sp>
        <p:nvSpPr>
          <p:cNvPr id="10" name="화살표: 위로 굽음 9">
            <a:extLst>
              <a:ext uri="{FF2B5EF4-FFF2-40B4-BE49-F238E27FC236}">
                <a16:creationId xmlns:a16="http://schemas.microsoft.com/office/drawing/2014/main" id="{0792829C-724F-4BB4-9894-E404C93BF423}"/>
              </a:ext>
            </a:extLst>
          </p:cNvPr>
          <p:cNvSpPr/>
          <p:nvPr/>
        </p:nvSpPr>
        <p:spPr>
          <a:xfrm rot="5400000">
            <a:off x="2232000" y="2448000"/>
            <a:ext cx="737667" cy="1047532"/>
          </a:xfrm>
          <a:prstGeom prst="bentUp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위로 굽음 35">
            <a:extLst>
              <a:ext uri="{FF2B5EF4-FFF2-40B4-BE49-F238E27FC236}">
                <a16:creationId xmlns:a16="http://schemas.microsoft.com/office/drawing/2014/main" id="{2207E3E5-BB15-49B2-B969-2149428685C2}"/>
              </a:ext>
            </a:extLst>
          </p:cNvPr>
          <p:cNvSpPr/>
          <p:nvPr/>
        </p:nvSpPr>
        <p:spPr>
          <a:xfrm rot="5400000">
            <a:off x="5148000" y="3564000"/>
            <a:ext cx="737667" cy="1047532"/>
          </a:xfrm>
          <a:prstGeom prst="bentUp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1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10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C4C98-3EE9-4248-9A90-3D8E8EB85B66}"/>
              </a:ext>
            </a:extLst>
          </p:cNvPr>
          <p:cNvSpPr/>
          <p:nvPr/>
        </p:nvSpPr>
        <p:spPr>
          <a:xfrm>
            <a:off x="3473798" y="3274018"/>
            <a:ext cx="785161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</a:rPr>
              <a:t>앞의 데이터 보다 구별이 간편한 데이터를 추출 할 수 있었다</a:t>
            </a:r>
            <a:r>
              <a:rPr lang="en-US" altLang="ko-KR" sz="2000" kern="0" dirty="0">
                <a:solidFill>
                  <a:prstClr val="white"/>
                </a:solidFill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38811D-3F0C-41DC-A9CE-B45EB200C814}"/>
              </a:ext>
            </a:extLst>
          </p:cNvPr>
          <p:cNvGrpSpPr/>
          <p:nvPr/>
        </p:nvGrpSpPr>
        <p:grpSpPr>
          <a:xfrm>
            <a:off x="3473798" y="-1"/>
            <a:ext cx="4253778" cy="2556841"/>
            <a:chOff x="1800000" y="1080000"/>
            <a:chExt cx="6221304" cy="432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F7AC7D-93DE-4403-82F1-BA2F29E29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0000" y="1080000"/>
              <a:ext cx="4799275" cy="2520000"/>
            </a:xfrm>
            <a:prstGeom prst="rect">
              <a:avLst/>
            </a:prstGeom>
            <a:effectLst>
              <a:outerShdw dist="50800" sx="1000" sy="1000" algn="ctr" rotWithShape="0">
                <a:srgbClr val="000000"/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1FA1CB-CC48-4A5B-8FD8-334A82EE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0000" y="1440000"/>
              <a:ext cx="4772043" cy="2520000"/>
            </a:xfrm>
            <a:prstGeom prst="rect">
              <a:avLst/>
            </a:prstGeom>
            <a:effectLst>
              <a:outerShdw dist="50800" sx="1000" sy="1000" algn="ctr" rotWithShape="0">
                <a:srgbClr val="000000"/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F1E73D1-ED5B-4A6B-96AE-FB86CAFC9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0" y="1800000"/>
              <a:ext cx="4806498" cy="2520000"/>
            </a:xfrm>
            <a:prstGeom prst="rect">
              <a:avLst/>
            </a:prstGeom>
            <a:effectLst>
              <a:outerShdw dist="50800" sx="1000" sy="1000" algn="ctr" rotWithShape="0">
                <a:srgbClr val="000000"/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0A825F1-F429-4CD6-896C-8AA666F5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80000" y="2520000"/>
              <a:ext cx="4774419" cy="2520000"/>
            </a:xfrm>
            <a:prstGeom prst="rect">
              <a:avLst/>
            </a:prstGeom>
            <a:effectLst>
              <a:outerShdw dist="50800" sx="1000" sy="1000" algn="ctr" rotWithShape="0">
                <a:srgbClr val="000000"/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C2C88C-8AF9-4025-83C5-5F4F646DD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0000" y="2880000"/>
              <a:ext cx="4781304" cy="2520000"/>
            </a:xfrm>
            <a:prstGeom prst="rect">
              <a:avLst/>
            </a:prstGeom>
            <a:effectLst>
              <a:outerShdw dist="50800" sx="1000" sy="1000" algn="ctr" rotWithShape="0">
                <a:srgbClr val="000000"/>
              </a:outerShdw>
            </a:effectLst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D39109-2D23-495F-A8A7-BEFB9DEAA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95362"/>
            <a:ext cx="2949571" cy="296263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1A7D82A-71D5-4B38-BD16-566096E7E1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7045" y="-22346"/>
            <a:ext cx="2793459" cy="28040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8E1B9E8-E9B1-42B5-ADE3-CD34902CE7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526" y="1591470"/>
            <a:ext cx="2312377" cy="230799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CADA1A-FAA1-4C36-861D-BAB52E8F031B}"/>
              </a:ext>
            </a:extLst>
          </p:cNvPr>
          <p:cNvSpPr/>
          <p:nvPr/>
        </p:nvSpPr>
        <p:spPr>
          <a:xfrm>
            <a:off x="3473798" y="3844874"/>
            <a:ext cx="7851614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prstClr val="white"/>
                </a:solidFill>
              </a:rPr>
              <a:t>PL </a:t>
            </a:r>
            <a:r>
              <a:rPr lang="ko-KR" altLang="en-US" sz="2000" kern="0" dirty="0">
                <a:solidFill>
                  <a:prstClr val="white"/>
                </a:solidFill>
              </a:rPr>
              <a:t>역사에 대한 데이터를 정리하고 우승과 상관관계를 정리하여</a:t>
            </a:r>
            <a:endParaRPr lang="en-US" altLang="ko-KR" sz="2000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</a:rPr>
              <a:t>우승 예측을 해보자</a:t>
            </a:r>
            <a:r>
              <a:rPr lang="en-US" altLang="ko-KR" sz="2000" kern="0" dirty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29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080000" y="900000"/>
            <a:ext cx="51038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u="sng" kern="0" dirty="0">
                <a:solidFill>
                  <a:prstClr val="white"/>
                </a:solidFill>
              </a:rPr>
              <a:t>EPL</a:t>
            </a:r>
            <a:r>
              <a:rPr lang="ko-KR" altLang="en-US" sz="3000" b="1" i="1" u="sng" kern="0" dirty="0">
                <a:solidFill>
                  <a:prstClr val="white"/>
                </a:solidFill>
              </a:rPr>
              <a:t>의 경기 수</a:t>
            </a:r>
            <a:endParaRPr lang="en-US" altLang="ko-KR" sz="3000" b="1" u="sng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1E813D-22E3-40A0-B8D7-9A684375A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501" y="-18441"/>
            <a:ext cx="8377839" cy="53629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1FCBEA-C4FC-444A-83F5-8A236320B377}"/>
              </a:ext>
            </a:extLst>
          </p:cNvPr>
          <p:cNvSpPr/>
          <p:nvPr/>
        </p:nvSpPr>
        <p:spPr>
          <a:xfrm>
            <a:off x="403983" y="5402335"/>
            <a:ext cx="7724018" cy="14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2000" kern="0" dirty="0">
                <a:solidFill>
                  <a:prstClr val="white"/>
                </a:solidFill>
              </a:rPr>
              <a:t>EPL</a:t>
            </a:r>
            <a:r>
              <a:rPr lang="ko-KR" altLang="en-US" sz="2000" kern="0" dirty="0">
                <a:solidFill>
                  <a:prstClr val="white"/>
                </a:solidFill>
              </a:rPr>
              <a:t>출범</a:t>
            </a:r>
            <a:r>
              <a:rPr lang="en-US" altLang="ko-KR" sz="2000" kern="0" dirty="0">
                <a:solidFill>
                  <a:prstClr val="white"/>
                </a:solidFill>
              </a:rPr>
              <a:t>(1993</a:t>
            </a:r>
            <a:r>
              <a:rPr lang="ko-KR" altLang="en-US" sz="2000" kern="0" dirty="0">
                <a:solidFill>
                  <a:prstClr val="white"/>
                </a:solidFill>
              </a:rPr>
              <a:t>년</a:t>
            </a:r>
            <a:r>
              <a:rPr lang="en-US" altLang="ko-KR" sz="2000" kern="0" dirty="0">
                <a:solidFill>
                  <a:prstClr val="white"/>
                </a:solidFill>
              </a:rPr>
              <a:t>) </a:t>
            </a:r>
            <a:r>
              <a:rPr lang="ko-KR" altLang="en-US" sz="2000" kern="0" dirty="0">
                <a:solidFill>
                  <a:prstClr val="white"/>
                </a:solidFill>
              </a:rPr>
              <a:t>이후 시즌 당 경기 수를 알 수 있다</a:t>
            </a:r>
            <a:r>
              <a:rPr lang="en-US" altLang="ko-KR" sz="2000" kern="0" dirty="0">
                <a:solidFill>
                  <a:prstClr val="white"/>
                </a:solidFill>
              </a:rPr>
              <a:t>.</a:t>
            </a: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2000" kern="0" dirty="0">
                <a:solidFill>
                  <a:prstClr val="white"/>
                </a:solidFill>
              </a:rPr>
              <a:t>1993-94 / 1994-95 </a:t>
            </a:r>
            <a:r>
              <a:rPr lang="ko-KR" altLang="en-US" sz="2000" kern="0" dirty="0">
                <a:solidFill>
                  <a:prstClr val="white"/>
                </a:solidFill>
              </a:rPr>
              <a:t>시즌 이후 </a:t>
            </a:r>
            <a:r>
              <a:rPr lang="en-US" altLang="ko-KR" sz="2000" kern="0" dirty="0">
                <a:solidFill>
                  <a:prstClr val="white"/>
                </a:solidFill>
              </a:rPr>
              <a:t>462</a:t>
            </a:r>
            <a:r>
              <a:rPr lang="ko-KR" altLang="en-US" sz="2000" kern="0" dirty="0">
                <a:solidFill>
                  <a:prstClr val="white"/>
                </a:solidFill>
              </a:rPr>
              <a:t>경기 </a:t>
            </a:r>
            <a:r>
              <a:rPr lang="en-US" altLang="ko-KR" sz="2000" kern="0" dirty="0">
                <a:solidFill>
                  <a:prstClr val="white"/>
                </a:solidFill>
              </a:rPr>
              <a:t>-&gt; 380</a:t>
            </a:r>
            <a:r>
              <a:rPr lang="ko-KR" altLang="en-US" sz="2000" kern="0" dirty="0">
                <a:solidFill>
                  <a:prstClr val="white"/>
                </a:solidFill>
              </a:rPr>
              <a:t>경기</a:t>
            </a:r>
            <a:endParaRPr lang="en-US" altLang="ko-KR" sz="2000" kern="0" dirty="0">
              <a:solidFill>
                <a:prstClr val="white"/>
              </a:solidFill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2000" kern="0" dirty="0">
                <a:solidFill>
                  <a:prstClr val="white"/>
                </a:solidFill>
                <a:latin typeface="Arial Narrow" panose="020B0606020202030204" pitchFamily="34" charset="0"/>
              </a:rPr>
              <a:t>참가 팀 </a:t>
            </a:r>
            <a:r>
              <a:rPr lang="en-US" altLang="ko-KR" sz="2000" kern="0" dirty="0">
                <a:solidFill>
                  <a:prstClr val="white"/>
                </a:solidFill>
                <a:latin typeface="Arial Narrow" panose="020B0606020202030204" pitchFamily="34" charset="0"/>
              </a:rPr>
              <a:t>22</a:t>
            </a:r>
            <a:r>
              <a:rPr lang="ko-KR" altLang="en-US" sz="2000" kern="0" dirty="0">
                <a:solidFill>
                  <a:prstClr val="white"/>
                </a:solidFill>
                <a:latin typeface="Arial Narrow" panose="020B0606020202030204" pitchFamily="34" charset="0"/>
              </a:rPr>
              <a:t>팀 </a:t>
            </a:r>
            <a:r>
              <a:rPr lang="en-US" altLang="ko-KR" sz="2000" kern="0" dirty="0">
                <a:solidFill>
                  <a:prstClr val="white"/>
                </a:solidFill>
              </a:rPr>
              <a:t>-&gt;</a:t>
            </a:r>
            <a:r>
              <a:rPr lang="en-US" altLang="ko-KR" sz="2000" kern="0" dirty="0">
                <a:solidFill>
                  <a:prstClr val="white"/>
                </a:solidFill>
                <a:latin typeface="Arial Narrow" panose="020B0606020202030204" pitchFamily="34" charset="0"/>
              </a:rPr>
              <a:t> 20</a:t>
            </a:r>
            <a:r>
              <a:rPr lang="ko-KR" altLang="en-US" sz="2000" kern="0" dirty="0">
                <a:solidFill>
                  <a:prstClr val="white"/>
                </a:solidFill>
                <a:latin typeface="Arial Narrow" panose="020B0606020202030204" pitchFamily="34" charset="0"/>
              </a:rPr>
              <a:t>팀</a:t>
            </a:r>
            <a:endParaRPr lang="en-US" altLang="ko-KR" sz="2000" kern="0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E7BD67-8BCD-4EB2-AA8B-60A36A8A9D48}"/>
              </a:ext>
            </a:extLst>
          </p:cNvPr>
          <p:cNvSpPr/>
          <p:nvPr/>
        </p:nvSpPr>
        <p:spPr>
          <a:xfrm>
            <a:off x="8519412" y="6080213"/>
            <a:ext cx="5314141" cy="740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>
                <a:solidFill>
                  <a:prstClr val="white"/>
                </a:solidFill>
                <a:latin typeface="Arial Narrow" panose="020B0606020202030204" pitchFamily="34" charset="0"/>
              </a:rPr>
              <a:t>국제 대회 수상 목적</a:t>
            </a:r>
            <a:endParaRPr lang="en-US" altLang="ko-KR" sz="1500" kern="0" dirty="0">
              <a:solidFill>
                <a:prstClr val="white"/>
              </a:solidFill>
              <a:latin typeface="Arial Narrow" panose="020B0606020202030204" pitchFamily="34" charset="0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>
                <a:solidFill>
                  <a:prstClr val="white"/>
                </a:solidFill>
                <a:latin typeface="Arial Narrow" panose="020B0606020202030204" pitchFamily="34" charset="0"/>
              </a:rPr>
              <a:t>국제 대회 병행으로 인한 선수단 몸 관리</a:t>
            </a:r>
            <a:endParaRPr lang="en-US" altLang="ko-KR" sz="1500" kern="0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080000" y="900000"/>
            <a:ext cx="51038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u="sng" kern="0" dirty="0">
                <a:solidFill>
                  <a:prstClr val="white"/>
                </a:solidFill>
              </a:rPr>
              <a:t>홈</a:t>
            </a:r>
            <a:r>
              <a:rPr lang="en-US" altLang="ko-KR" sz="3000" b="1" i="1" u="sng" kern="0" dirty="0">
                <a:solidFill>
                  <a:prstClr val="white"/>
                </a:solidFill>
              </a:rPr>
              <a:t> / </a:t>
            </a:r>
            <a:r>
              <a:rPr lang="ko-KR" altLang="en-US" sz="3000" b="1" i="1" u="sng" kern="0" dirty="0">
                <a:solidFill>
                  <a:prstClr val="white"/>
                </a:solidFill>
              </a:rPr>
              <a:t>원정 비교</a:t>
            </a:r>
            <a:endParaRPr lang="en-US" altLang="ko-KR" sz="3000" u="sng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D15AAC-6770-4651-905A-1B81F0C61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359" y="2476924"/>
            <a:ext cx="4606718" cy="27944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3D679C-34AC-4F6A-A761-B71F257BB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05" y="-11335"/>
            <a:ext cx="3055072" cy="248991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B79F504-FAFF-47BF-97BB-FEB8C0E1EEAB}"/>
              </a:ext>
            </a:extLst>
          </p:cNvPr>
          <p:cNvSpPr/>
          <p:nvPr/>
        </p:nvSpPr>
        <p:spPr>
          <a:xfrm>
            <a:off x="403983" y="5638536"/>
            <a:ext cx="8128346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kern="0" dirty="0" err="1">
                <a:solidFill>
                  <a:prstClr val="white"/>
                </a:solidFill>
              </a:rPr>
              <a:t>약팀과</a:t>
            </a:r>
            <a:r>
              <a:rPr lang="ko-KR" altLang="en-US" sz="2000" kern="0" dirty="0">
                <a:solidFill>
                  <a:prstClr val="white"/>
                </a:solidFill>
              </a:rPr>
              <a:t> </a:t>
            </a:r>
            <a:r>
              <a:rPr lang="ko-KR" altLang="en-US" sz="2000" kern="0" dirty="0" err="1">
                <a:solidFill>
                  <a:prstClr val="white"/>
                </a:solidFill>
              </a:rPr>
              <a:t>강팀</a:t>
            </a:r>
            <a:r>
              <a:rPr lang="ko-KR" altLang="en-US" sz="2000" kern="0" dirty="0">
                <a:solidFill>
                  <a:prstClr val="white"/>
                </a:solidFill>
              </a:rPr>
              <a:t> 상관없이 홈 경기의 승률이 압도적이다</a:t>
            </a:r>
            <a:r>
              <a:rPr lang="en-US" altLang="ko-KR" sz="2000" kern="0" dirty="0">
                <a:solidFill>
                  <a:prstClr val="white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prstClr val="white"/>
                </a:solidFill>
              </a:rPr>
              <a:t>PL</a:t>
            </a:r>
            <a:r>
              <a:rPr lang="ko-KR" altLang="en-US" sz="2000" kern="0" dirty="0">
                <a:solidFill>
                  <a:prstClr val="white"/>
                </a:solidFill>
              </a:rPr>
              <a:t>리그 경기에서는 홈팀이 강하다고 볼 수 있다</a:t>
            </a:r>
            <a:r>
              <a:rPr lang="en-US" altLang="ko-KR" sz="2000" kern="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E15332-8E19-48B7-89C1-F5EA76B1F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63" y="2476924"/>
            <a:ext cx="4351396" cy="1688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EF4127-D35F-43BF-ACB7-04DB1B141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1219" y="0"/>
            <a:ext cx="2890781" cy="37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1080000" y="898200"/>
            <a:ext cx="510384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시즌 별 승점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/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득실 확인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38F8E02-0D52-44D1-902E-982E852B1ADF}"/>
              </a:ext>
            </a:extLst>
          </p:cNvPr>
          <p:cNvSpPr/>
          <p:nvPr/>
        </p:nvSpPr>
        <p:spPr>
          <a:xfrm>
            <a:off x="360000" y="3600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최다 승점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2017-18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맨시티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최저 승점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2007-08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더비카운티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최다 골 득실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2017-18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맨시티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79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최저 골 득실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2007-08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더비카운티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-69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FBC1C1-56C7-4607-AE30-552D1BAAC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746" y="3429000"/>
            <a:ext cx="4188080" cy="3425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54C4D6-B3BE-4341-92E0-8D93C8FE0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000" y="-1800"/>
            <a:ext cx="5478794" cy="3430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781E58-4DFD-4A6D-8397-7C132F3B5255}"/>
              </a:ext>
            </a:extLst>
          </p:cNvPr>
          <p:cNvSpPr txBox="1"/>
          <p:nvPr/>
        </p:nvSpPr>
        <p:spPr>
          <a:xfrm>
            <a:off x="5381046" y="6407987"/>
            <a:ext cx="3225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더 자세한 결과를 보기 위해 </a:t>
            </a:r>
            <a:r>
              <a:rPr lang="en-US" altLang="ko-KR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Plotly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9465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10" grpId="0"/>
      <p:bldP spid="3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</TotalTime>
  <Words>551</Words>
  <Application>Microsoft Office PowerPoint</Application>
  <PresentationFormat>와이드스크린</PresentationFormat>
  <Paragraphs>69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53</cp:revision>
  <dcterms:created xsi:type="dcterms:W3CDTF">2021-05-17T14:57:53Z</dcterms:created>
  <dcterms:modified xsi:type="dcterms:W3CDTF">2023-10-06T08:48:24Z</dcterms:modified>
</cp:coreProperties>
</file>